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88" r:id="rId2"/>
    <p:sldId id="289" r:id="rId3"/>
    <p:sldId id="259" r:id="rId4"/>
    <p:sldId id="260" r:id="rId5"/>
    <p:sldId id="292" r:id="rId6"/>
    <p:sldId id="306" r:id="rId7"/>
    <p:sldId id="264" r:id="rId8"/>
    <p:sldId id="266" r:id="rId9"/>
    <p:sldId id="285" r:id="rId10"/>
    <p:sldId id="282" r:id="rId11"/>
    <p:sldId id="304" r:id="rId12"/>
    <p:sldId id="293" r:id="rId13"/>
    <p:sldId id="294" r:id="rId14"/>
    <p:sldId id="298" r:id="rId15"/>
    <p:sldId id="274" r:id="rId16"/>
    <p:sldId id="305" r:id="rId17"/>
  </p:sldIdLst>
  <p:sldSz cx="24377650" cy="13716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宋体" panose="02010600030101010101" pitchFamily="2" charset="-122"/>
      <p:regular r:id="rId21"/>
    </p:embeddedFont>
    <p:embeddedFont>
      <p:font typeface="MS Reference Sans Serif" panose="020B0604030504040204" pitchFamily="34" charset="0"/>
      <p:regular r:id="rId22"/>
    </p:embeddedFont>
    <p:embeddedFont>
      <p:font typeface="a옛날목욕탕L" panose="02020600000000000000" pitchFamily="18" charset="-127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a옛날목욕탕M" panose="02020600000000000000" pitchFamily="18" charset="-127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7DEE8"/>
    <a:srgbClr val="558ED5"/>
    <a:srgbClr val="2376C4"/>
    <a:srgbClr val="96BDE3"/>
    <a:srgbClr val="59B3A4"/>
    <a:srgbClr val="FFFFFF"/>
    <a:srgbClr val="F2F2F2"/>
    <a:srgbClr val="F79646"/>
    <a:srgbClr val="0070C0"/>
    <a:srgbClr val="9FCB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59" autoAdjust="0"/>
    <p:restoredTop sz="93085" autoAdjust="0"/>
  </p:normalViewPr>
  <p:slideViewPr>
    <p:cSldViewPr>
      <p:cViewPr varScale="1">
        <p:scale>
          <a:sx n="34" d="100"/>
          <a:sy n="34" d="100"/>
        </p:scale>
        <p:origin x="700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51652;&#49548;&#50689;\Desktop\&#49888;&#54620;&#52852;&#46300;%20&#44277;&#47784;&#51204;\&#49436;&#48288;&#51060;%20&#47928;&#54637;\&#49436;&#48288;&#51060;,&#52852;&#46300;data%20&#51221;&#47532;&#48376;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  <a:cs typeface="+mn-cs"/>
              </a:defRPr>
            </a:pPr>
            <a:r>
              <a:rPr lang="ko-KR" altLang="en-US" sz="2100" b="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체류시간에 따른 소비금액 </a:t>
            </a:r>
          </a:p>
        </c:rich>
      </c:tx>
      <c:layout>
        <c:manualLayout>
          <c:xMode val="edge"/>
          <c:yMode val="edge"/>
          <c:x val="0.51492083823379398"/>
          <c:y val="0.915509259259259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34661591820455445"/>
          <c:y val="0.24731681977252842"/>
          <c:w val="0.49420947732676296"/>
          <c:h val="0.74023587550092396"/>
        </c:manualLayout>
      </c:layout>
      <c:radarChart>
        <c:radarStyle val="marker"/>
        <c:varyColors val="0"/>
        <c:ser>
          <c:idx val="0"/>
          <c:order val="0"/>
          <c:tx>
            <c:strRef>
              <c:f>Sheet3!$A$15</c:f>
              <c:strCache>
                <c:ptCount val="1"/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Sheet3!$B$14:$F$14</c:f>
              <c:strCache>
                <c:ptCount val="5"/>
                <c:pt idx="0">
                  <c:v>5분미만</c:v>
                </c:pt>
                <c:pt idx="1">
                  <c:v>10분미만</c:v>
                </c:pt>
                <c:pt idx="2">
                  <c:v>20분미만</c:v>
                </c:pt>
                <c:pt idx="3">
                  <c:v>30분미만</c:v>
                </c:pt>
                <c:pt idx="4">
                  <c:v>30분이상</c:v>
                </c:pt>
              </c:strCache>
            </c:strRef>
          </c:cat>
          <c:val>
            <c:numRef>
              <c:f>Sheet3!$B$15:$F$15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C7-4784-97D9-7B61DF2D1932}"/>
            </c:ext>
          </c:extLst>
        </c:ser>
        <c:ser>
          <c:idx val="1"/>
          <c:order val="1"/>
          <c:tx>
            <c:strRef>
              <c:f>Sheet3!$A$16</c:f>
              <c:strCache>
                <c:ptCount val="1"/>
                <c:pt idx="0">
                  <c:v>5000미만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Sheet3!$B$14:$F$14</c:f>
              <c:strCache>
                <c:ptCount val="5"/>
                <c:pt idx="0">
                  <c:v>5분미만</c:v>
                </c:pt>
                <c:pt idx="1">
                  <c:v>10분미만</c:v>
                </c:pt>
                <c:pt idx="2">
                  <c:v>20분미만</c:v>
                </c:pt>
                <c:pt idx="3">
                  <c:v>30분미만</c:v>
                </c:pt>
                <c:pt idx="4">
                  <c:v>30분이상</c:v>
                </c:pt>
              </c:strCache>
            </c:strRef>
          </c:cat>
          <c:val>
            <c:numRef>
              <c:f>Sheet3!$B$16:$F$16</c:f>
              <c:numCache>
                <c:formatCode>General</c:formatCode>
                <c:ptCount val="5"/>
                <c:pt idx="0">
                  <c:v>6</c:v>
                </c:pt>
                <c:pt idx="1">
                  <c:v>16</c:v>
                </c:pt>
                <c:pt idx="2">
                  <c:v>8</c:v>
                </c:pt>
                <c:pt idx="3">
                  <c:v>6</c:v>
                </c:pt>
                <c:pt idx="4">
                  <c:v>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C7-4784-97D9-7B61DF2D1932}"/>
            </c:ext>
          </c:extLst>
        </c:ser>
        <c:ser>
          <c:idx val="2"/>
          <c:order val="2"/>
          <c:tx>
            <c:strRef>
              <c:f>Sheet3!$A$17</c:f>
              <c:strCache>
                <c:ptCount val="1"/>
                <c:pt idx="0">
                  <c:v>5000-15000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Sheet3!$B$14:$F$14</c:f>
              <c:strCache>
                <c:ptCount val="5"/>
                <c:pt idx="0">
                  <c:v>5분미만</c:v>
                </c:pt>
                <c:pt idx="1">
                  <c:v>10분미만</c:v>
                </c:pt>
                <c:pt idx="2">
                  <c:v>20분미만</c:v>
                </c:pt>
                <c:pt idx="3">
                  <c:v>30분미만</c:v>
                </c:pt>
                <c:pt idx="4">
                  <c:v>30분이상</c:v>
                </c:pt>
              </c:strCache>
            </c:strRef>
          </c:cat>
          <c:val>
            <c:numRef>
              <c:f>Sheet3!$B$17:$F$17</c:f>
              <c:numCache>
                <c:formatCode>General</c:formatCode>
                <c:ptCount val="5"/>
                <c:pt idx="0">
                  <c:v>1</c:v>
                </c:pt>
                <c:pt idx="1">
                  <c:v>37</c:v>
                </c:pt>
                <c:pt idx="2">
                  <c:v>39</c:v>
                </c:pt>
                <c:pt idx="3">
                  <c:v>30</c:v>
                </c:pt>
                <c:pt idx="4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3C7-4784-97D9-7B61DF2D1932}"/>
            </c:ext>
          </c:extLst>
        </c:ser>
        <c:ser>
          <c:idx val="3"/>
          <c:order val="3"/>
          <c:tx>
            <c:strRef>
              <c:f>Sheet3!$A$18</c:f>
              <c:strCache>
                <c:ptCount val="1"/>
                <c:pt idx="0">
                  <c:v>15000-25000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Sheet3!$B$14:$F$14</c:f>
              <c:strCache>
                <c:ptCount val="5"/>
                <c:pt idx="0">
                  <c:v>5분미만</c:v>
                </c:pt>
                <c:pt idx="1">
                  <c:v>10분미만</c:v>
                </c:pt>
                <c:pt idx="2">
                  <c:v>20분미만</c:v>
                </c:pt>
                <c:pt idx="3">
                  <c:v>30분미만</c:v>
                </c:pt>
                <c:pt idx="4">
                  <c:v>30분이상</c:v>
                </c:pt>
              </c:strCache>
            </c:strRef>
          </c:cat>
          <c:val>
            <c:numRef>
              <c:f>Sheet3!$B$18:$F$18</c:f>
              <c:numCache>
                <c:formatCode>General</c:formatCode>
                <c:ptCount val="5"/>
                <c:pt idx="0">
                  <c:v>0</c:v>
                </c:pt>
                <c:pt idx="1">
                  <c:v>16</c:v>
                </c:pt>
                <c:pt idx="2">
                  <c:v>26</c:v>
                </c:pt>
                <c:pt idx="3">
                  <c:v>28</c:v>
                </c:pt>
                <c:pt idx="4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3C7-4784-97D9-7B61DF2D1932}"/>
            </c:ext>
          </c:extLst>
        </c:ser>
        <c:ser>
          <c:idx val="4"/>
          <c:order val="4"/>
          <c:tx>
            <c:strRef>
              <c:f>Sheet3!$A$19</c:f>
              <c:strCache>
                <c:ptCount val="1"/>
                <c:pt idx="0">
                  <c:v>25000-35000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Sheet3!$B$14:$F$14</c:f>
              <c:strCache>
                <c:ptCount val="5"/>
                <c:pt idx="0">
                  <c:v>5분미만</c:v>
                </c:pt>
                <c:pt idx="1">
                  <c:v>10분미만</c:v>
                </c:pt>
                <c:pt idx="2">
                  <c:v>20분미만</c:v>
                </c:pt>
                <c:pt idx="3">
                  <c:v>30분미만</c:v>
                </c:pt>
                <c:pt idx="4">
                  <c:v>30분이상</c:v>
                </c:pt>
              </c:strCache>
            </c:strRef>
          </c:cat>
          <c:val>
            <c:numRef>
              <c:f>Sheet3!$B$19:$F$19</c:f>
              <c:numCache>
                <c:formatCode>General</c:formatCode>
                <c:ptCount val="5"/>
                <c:pt idx="0">
                  <c:v>0</c:v>
                </c:pt>
                <c:pt idx="1">
                  <c:v>3</c:v>
                </c:pt>
                <c:pt idx="2">
                  <c:v>11</c:v>
                </c:pt>
                <c:pt idx="3">
                  <c:v>16</c:v>
                </c:pt>
                <c:pt idx="4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3C7-4784-97D9-7B61DF2D1932}"/>
            </c:ext>
          </c:extLst>
        </c:ser>
        <c:ser>
          <c:idx val="5"/>
          <c:order val="5"/>
          <c:tx>
            <c:strRef>
              <c:f>Sheet3!$A$20</c:f>
              <c:strCache>
                <c:ptCount val="1"/>
                <c:pt idx="0">
                  <c:v>35000-45000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cat>
            <c:strRef>
              <c:f>Sheet3!$B$14:$F$14</c:f>
              <c:strCache>
                <c:ptCount val="5"/>
                <c:pt idx="0">
                  <c:v>5분미만</c:v>
                </c:pt>
                <c:pt idx="1">
                  <c:v>10분미만</c:v>
                </c:pt>
                <c:pt idx="2">
                  <c:v>20분미만</c:v>
                </c:pt>
                <c:pt idx="3">
                  <c:v>30분미만</c:v>
                </c:pt>
                <c:pt idx="4">
                  <c:v>30분이상</c:v>
                </c:pt>
              </c:strCache>
            </c:strRef>
          </c:cat>
          <c:val>
            <c:numRef>
              <c:f>Sheet3!$B$20:$F$20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4</c:v>
                </c:pt>
                <c:pt idx="3">
                  <c:v>1</c:v>
                </c:pt>
                <c:pt idx="4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3C7-4784-97D9-7B61DF2D19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07843096"/>
        <c:axId val="507842112"/>
      </c:radarChart>
      <c:catAx>
        <c:axId val="507843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  <a:cs typeface="+mn-cs"/>
              </a:defRPr>
            </a:pPr>
            <a:endParaRPr lang="ko-KR"/>
          </a:p>
        </c:txPr>
        <c:crossAx val="507842112"/>
        <c:crosses val="autoZero"/>
        <c:auto val="1"/>
        <c:lblAlgn val="ctr"/>
        <c:lblOffset val="100"/>
        <c:noMultiLvlLbl val="0"/>
      </c:catAx>
      <c:valAx>
        <c:axId val="507842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07843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2062040539779097"/>
          <c:y val="0.12776283172936717"/>
          <c:w val="0.83064090474373331"/>
          <c:h val="2.986111111111111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0.12087</cdr:x>
      <cdr:y>0.10024</cdr:y>
    </cdr:from>
    <cdr:to>
      <cdr:x>0.16063</cdr:x>
      <cdr:y>0.17966</cdr:y>
    </cdr:to>
    <cdr:sp macro="" textlink="">
      <cdr:nvSpPr>
        <cdr:cNvPr id="2" name="직사각형 1">
          <a:extLst xmlns:a="http://schemas.openxmlformats.org/drawingml/2006/main">
            <a:ext uri="{FF2B5EF4-FFF2-40B4-BE49-F238E27FC236}">
              <a16:creationId xmlns:a16="http://schemas.microsoft.com/office/drawing/2014/main" id="{287E08F6-60A5-4F0B-BB5A-BAC95F7C7F30}"/>
            </a:ext>
          </a:extLst>
        </cdr:cNvPr>
        <cdr:cNvSpPr/>
      </cdr:nvSpPr>
      <cdr:spPr>
        <a:xfrm xmlns:a="http://schemas.openxmlformats.org/drawingml/2006/main">
          <a:off x="1752600" y="1099930"/>
          <a:ext cx="576409" cy="871403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>
          <a:solidFill>
            <a:schemeClr val="bg1"/>
          </a:solidFill>
        </a:ln>
      </cdr:spPr>
      <cdr:style>
        <a:lnRef xmlns:a="http://schemas.openxmlformats.org/drawingml/2006/main" idx="2">
          <a:schemeClr val="dk1"/>
        </a:lnRef>
        <a:fillRef xmlns:a="http://schemas.openxmlformats.org/drawingml/2006/main" idx="1">
          <a:schemeClr val="lt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dk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ko-KR"/>
        </a:p>
      </cdr:txBody>
    </cdr:sp>
  </cdr:relSizeAnchor>
</c:userShape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67EB36-651A-41BA-B9A0-40AC4174CD83}" type="datetimeFigureOut">
              <a:rPr lang="ko-KR" altLang="en-US" smtClean="0"/>
              <a:t>2018-08-22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9A4799-ED14-4C06-84D1-C6DE004BF5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0823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 52% (</a:t>
            </a:r>
            <a:r>
              <a:rPr lang="ko-KR" altLang="en-US" dirty="0"/>
              <a:t>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9A4799-ED14-4C06-84D1-C6DE004BF54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580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9A4799-ED14-4C06-84D1-C6DE004BF54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896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http://biz.chosun.com/site/data/html_dir/2017/06/02/2017060201258.html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9A4799-ED14-4C06-84D1-C6DE004BF54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064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9A4799-ED14-4C06-84D1-C6DE004BF54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952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드럭스토어</a:t>
            </a:r>
            <a:r>
              <a:rPr lang="ko-KR" altLang="en-US" dirty="0"/>
              <a:t> 매장 내 다양한 상품을 갖추고있어서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개인의 다양한 욕구를 충족시킬 수 있음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지인을 따라 방문한 경험에서도 소비가 이루어졌다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9A4799-ED14-4C06-84D1-C6DE004BF54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1855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드럭스토어</a:t>
            </a:r>
            <a:r>
              <a:rPr lang="ko-KR" altLang="en-US" dirty="0"/>
              <a:t> 매장 내 다양한 상품을 갖추고있어서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개인의 다양한 욕구를 충족시킬 수 있음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지인을 따라 방문한 경험에서도 소비가 이루어졌다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9A4799-ED14-4C06-84D1-C6DE004BF54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310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5985725" y="6000418"/>
            <a:ext cx="1068173" cy="1096038"/>
          </a:xfrm>
          <a:custGeom>
            <a:avLst/>
            <a:gdLst>
              <a:gd name="connsiteX0" fmla="*/ 340907 w 1068173"/>
              <a:gd name="connsiteY0" fmla="*/ 38939 h 1096038"/>
              <a:gd name="connsiteX1" fmla="*/ 1025253 w 1068173"/>
              <a:gd name="connsiteY1" fmla="*/ 361519 h 1096038"/>
              <a:gd name="connsiteX2" fmla="*/ 727265 w 1068173"/>
              <a:gd name="connsiteY2" fmla="*/ 1057098 h 1096038"/>
              <a:gd name="connsiteX3" fmla="*/ 42919 w 1068173"/>
              <a:gd name="connsiteY3" fmla="*/ 734518 h 1096038"/>
              <a:gd name="connsiteX4" fmla="*/ 340907 w 1068173"/>
              <a:gd name="connsiteY4" fmla="*/ 38939 h 109603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173" h="1096038">
                <a:moveTo>
                  <a:pt x="340907" y="38939"/>
                </a:moveTo>
                <a:cubicBezTo>
                  <a:pt x="612105" y="-64057"/>
                  <a:pt x="918474" y="80341"/>
                  <a:pt x="1025253" y="361519"/>
                </a:cubicBezTo>
                <a:cubicBezTo>
                  <a:pt x="1131903" y="642697"/>
                  <a:pt x="998461" y="954101"/>
                  <a:pt x="727265" y="1057098"/>
                </a:cubicBezTo>
                <a:cubicBezTo>
                  <a:pt x="456065" y="1160095"/>
                  <a:pt x="149699" y="1015696"/>
                  <a:pt x="42919" y="734518"/>
                </a:cubicBezTo>
                <a:cubicBezTo>
                  <a:pt x="-63730" y="453340"/>
                  <a:pt x="69710" y="141937"/>
                  <a:pt x="340907" y="38939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16145749" y="6160506"/>
            <a:ext cx="748124" cy="775862"/>
          </a:xfrm>
          <a:custGeom>
            <a:avLst/>
            <a:gdLst>
              <a:gd name="connsiteX0" fmla="*/ 237636 w 748124"/>
              <a:gd name="connsiteY0" fmla="*/ 28585 h 775862"/>
              <a:gd name="connsiteX1" fmla="*/ 32587 w 748124"/>
              <a:gd name="connsiteY1" fmla="*/ 517535 h 775862"/>
              <a:gd name="connsiteX2" fmla="*/ 510486 w 748124"/>
              <a:gd name="connsiteY2" fmla="*/ 747277 h 775862"/>
              <a:gd name="connsiteX3" fmla="*/ 715536 w 748124"/>
              <a:gd name="connsiteY3" fmla="*/ 258327 h 775862"/>
              <a:gd name="connsiteX4" fmla="*/ 237636 w 748124"/>
              <a:gd name="connsiteY4" fmla="*/ 28585 h 77586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748124" h="775862">
                <a:moveTo>
                  <a:pt x="237636" y="28585"/>
                </a:moveTo>
                <a:cubicBezTo>
                  <a:pt x="49093" y="100212"/>
                  <a:pt x="-42702" y="319160"/>
                  <a:pt x="32587" y="517535"/>
                </a:cubicBezTo>
                <a:cubicBezTo>
                  <a:pt x="107878" y="716036"/>
                  <a:pt x="321816" y="818905"/>
                  <a:pt x="510486" y="747277"/>
                </a:cubicBezTo>
                <a:cubicBezTo>
                  <a:pt x="699030" y="675649"/>
                  <a:pt x="790827" y="456701"/>
                  <a:pt x="715536" y="258327"/>
                </a:cubicBezTo>
                <a:cubicBezTo>
                  <a:pt x="640244" y="59826"/>
                  <a:pt x="426307" y="-43043"/>
                  <a:pt x="237636" y="28585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Freeform 3"/>
          <p:cNvSpPr/>
          <p:nvPr/>
        </p:nvSpPr>
        <p:spPr>
          <a:xfrm>
            <a:off x="3019749" y="1612392"/>
            <a:ext cx="4899856" cy="4770119"/>
          </a:xfrm>
          <a:custGeom>
            <a:avLst/>
            <a:gdLst>
              <a:gd name="connsiteX0" fmla="*/ 0 w 4899856"/>
              <a:gd name="connsiteY0" fmla="*/ 2385059 h 4770119"/>
              <a:gd name="connsiteX1" fmla="*/ 2449928 w 4899856"/>
              <a:gd name="connsiteY1" fmla="*/ 0 h 4770119"/>
              <a:gd name="connsiteX2" fmla="*/ 4899856 w 4899856"/>
              <a:gd name="connsiteY2" fmla="*/ 2385059 h 4770119"/>
              <a:gd name="connsiteX3" fmla="*/ 2449928 w 4899856"/>
              <a:gd name="connsiteY3" fmla="*/ 4770119 h 4770119"/>
              <a:gd name="connsiteX4" fmla="*/ 0 w 4899856"/>
              <a:gd name="connsiteY4" fmla="*/ 2385059 h 477011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4899856" h="4770119">
                <a:moveTo>
                  <a:pt x="0" y="2385059"/>
                </a:moveTo>
                <a:cubicBezTo>
                  <a:pt x="0" y="1067815"/>
                  <a:pt x="1096856" y="0"/>
                  <a:pt x="2449928" y="0"/>
                </a:cubicBezTo>
                <a:cubicBezTo>
                  <a:pt x="3803000" y="0"/>
                  <a:pt x="4899856" y="1067815"/>
                  <a:pt x="4899856" y="2385059"/>
                </a:cubicBezTo>
                <a:cubicBezTo>
                  <a:pt x="4899856" y="3702303"/>
                  <a:pt x="3803000" y="4770119"/>
                  <a:pt x="2449928" y="4770119"/>
                </a:cubicBezTo>
                <a:cubicBezTo>
                  <a:pt x="1096856" y="4770119"/>
                  <a:pt x="0" y="3702303"/>
                  <a:pt x="0" y="2385059"/>
                </a:cubicBez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97EB83-83EE-44A1-97A8-0BC89826D286}"/>
              </a:ext>
            </a:extLst>
          </p:cNvPr>
          <p:cNvSpPr txBox="1"/>
          <p:nvPr/>
        </p:nvSpPr>
        <p:spPr>
          <a:xfrm>
            <a:off x="4061719" y="2399506"/>
            <a:ext cx="22605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목차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550695-B9DC-483E-A5CB-90A85ABD9234}"/>
              </a:ext>
            </a:extLst>
          </p:cNvPr>
          <p:cNvSpPr txBox="1"/>
          <p:nvPr/>
        </p:nvSpPr>
        <p:spPr>
          <a:xfrm>
            <a:off x="7693025" y="4779209"/>
            <a:ext cx="12496800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1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7100" dirty="0" err="1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S</a:t>
            </a:r>
            <a:r>
              <a:rPr lang="en-US" altLang="ko-KR" sz="6900" dirty="0" err="1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h</a:t>
            </a:r>
            <a:r>
              <a:rPr lang="en-US" altLang="ko-KR" sz="6600" dirty="0" err="1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inhancard</a:t>
            </a:r>
            <a:r>
              <a:rPr lang="en-US" altLang="ko-KR" sz="66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41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빅데이터 프로젝트</a:t>
            </a:r>
            <a:endParaRPr lang="en-US" altLang="ko-KR" sz="4100" dirty="0">
              <a:solidFill>
                <a:srgbClr val="0070C0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B80D6E-7002-4820-9518-CC00DCB2A650}"/>
              </a:ext>
            </a:extLst>
          </p:cNvPr>
          <p:cNvSpPr txBox="1"/>
          <p:nvPr/>
        </p:nvSpPr>
        <p:spPr>
          <a:xfrm>
            <a:off x="8803929" y="6557058"/>
            <a:ext cx="1468363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normalizeH="1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새로운</a:t>
            </a:r>
            <a:r>
              <a:rPr lang="en-US" altLang="ko-KR" sz="3200" normalizeH="1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3200" normalizeH="1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트렌드</a:t>
            </a:r>
            <a:r>
              <a:rPr lang="ko-KR" altLang="en-US" sz="3500" normalizeH="1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4200" normalizeH="1" dirty="0">
                <a:solidFill>
                  <a:schemeClr val="bg1">
                    <a:lumMod val="50000"/>
                  </a:schemeClr>
                </a:solidFill>
                <a:highlight>
                  <a:srgbClr val="FFFF00"/>
                </a:highlight>
                <a:latin typeface="a옛날목욕탕M" panose="02020600000000000000" pitchFamily="18" charset="-127"/>
                <a:ea typeface="a옛날목욕탕M" panose="02020600000000000000" pitchFamily="18" charset="-127"/>
              </a:rPr>
              <a:t>DRUG STORE</a:t>
            </a:r>
            <a:r>
              <a:rPr lang="en-US" altLang="ko-KR" sz="4000" normalizeH="1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3200" normalizeH="1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를 소개합니다</a:t>
            </a:r>
            <a:r>
              <a:rPr lang="en-US" altLang="ko-KR" sz="2400" normalizeH="1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ko-KR" altLang="en-US" sz="4000" normalizeH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37B331-B26F-4A73-94F1-ABD9F727D3B3}"/>
              </a:ext>
            </a:extLst>
          </p:cNvPr>
          <p:cNvSpPr txBox="1"/>
          <p:nvPr/>
        </p:nvSpPr>
        <p:spPr>
          <a:xfrm>
            <a:off x="543818" y="12954000"/>
            <a:ext cx="929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본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PPT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는 신한카드 측에서 제공한 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DATA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를 바탕으로 작성되었습니다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5254906-8BCD-44FC-811F-F9369EB022DF}"/>
              </a:ext>
            </a:extLst>
          </p:cNvPr>
          <p:cNvSpPr/>
          <p:nvPr/>
        </p:nvSpPr>
        <p:spPr>
          <a:xfrm>
            <a:off x="17213922" y="6728619"/>
            <a:ext cx="4022255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3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5</a:t>
            </a:r>
            <a:r>
              <a:rPr lang="ko-KR" altLang="en-US" sz="23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조</a:t>
            </a:r>
            <a:r>
              <a:rPr lang="en-US" altLang="ko-KR" sz="23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  <a:r>
              <a:rPr lang="ko-KR" altLang="en-US" sz="23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성찬훈</a:t>
            </a:r>
            <a:r>
              <a:rPr lang="ko-KR" altLang="en-US" sz="23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김서원 </a:t>
            </a:r>
            <a:r>
              <a:rPr lang="ko-KR" altLang="en-US" sz="23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이유찬</a:t>
            </a:r>
            <a:r>
              <a:rPr lang="ko-KR" altLang="en-US" sz="23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진소영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E287F51-9F8D-489C-89AB-7C0A0EF26096}"/>
              </a:ext>
            </a:extLst>
          </p:cNvPr>
          <p:cNvCxnSpPr>
            <a:cxnSpLocks/>
          </p:cNvCxnSpPr>
          <p:nvPr/>
        </p:nvCxnSpPr>
        <p:spPr>
          <a:xfrm flipH="1">
            <a:off x="6655266" y="6184575"/>
            <a:ext cx="17722384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441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사각형: 둥근 모서리 69">
            <a:extLst>
              <a:ext uri="{FF2B5EF4-FFF2-40B4-BE49-F238E27FC236}">
                <a16:creationId xmlns:a16="http://schemas.microsoft.com/office/drawing/2014/main" id="{F623B9EC-80A7-407E-80FA-42EFE21201E1}"/>
              </a:ext>
            </a:extLst>
          </p:cNvPr>
          <p:cNvSpPr/>
          <p:nvPr/>
        </p:nvSpPr>
        <p:spPr>
          <a:xfrm>
            <a:off x="15206115" y="8353208"/>
            <a:ext cx="5202821" cy="3110684"/>
          </a:xfrm>
          <a:prstGeom prst="roundRect">
            <a:avLst/>
          </a:prstGeom>
          <a:solidFill>
            <a:schemeClr val="lt1">
              <a:alpha val="0"/>
            </a:schemeClr>
          </a:solidFill>
          <a:ln w="38100">
            <a:solidFill>
              <a:srgbClr val="B3A2C7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사각형: 둥근 모서리 69">
            <a:extLst>
              <a:ext uri="{FF2B5EF4-FFF2-40B4-BE49-F238E27FC236}">
                <a16:creationId xmlns:a16="http://schemas.microsoft.com/office/drawing/2014/main" id="{59640414-0902-4D6E-A417-9BCEDCBA349F}"/>
              </a:ext>
            </a:extLst>
          </p:cNvPr>
          <p:cNvSpPr/>
          <p:nvPr/>
        </p:nvSpPr>
        <p:spPr>
          <a:xfrm>
            <a:off x="15177730" y="4030841"/>
            <a:ext cx="5202821" cy="2980917"/>
          </a:xfrm>
          <a:prstGeom prst="roundRect">
            <a:avLst/>
          </a:prstGeom>
          <a:solidFill>
            <a:schemeClr val="lt1">
              <a:alpha val="0"/>
            </a:schemeClr>
          </a:solidFill>
          <a:ln w="38100">
            <a:solidFill>
              <a:srgbClr val="77D7A0"/>
            </a:solidFill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48" name="직선 연결선 147">
            <a:extLst>
              <a:ext uri="{FF2B5EF4-FFF2-40B4-BE49-F238E27FC236}">
                <a16:creationId xmlns:a16="http://schemas.microsoft.com/office/drawing/2014/main" id="{CD4D80DD-3812-4DEE-9BF4-5ED86AC494C9}"/>
              </a:ext>
            </a:extLst>
          </p:cNvPr>
          <p:cNvCxnSpPr>
            <a:cxnSpLocks/>
          </p:cNvCxnSpPr>
          <p:nvPr/>
        </p:nvCxnSpPr>
        <p:spPr>
          <a:xfrm>
            <a:off x="7497895" y="6425804"/>
            <a:ext cx="2995014" cy="226163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직선 연결선 149">
            <a:extLst>
              <a:ext uri="{FF2B5EF4-FFF2-40B4-BE49-F238E27FC236}">
                <a16:creationId xmlns:a16="http://schemas.microsoft.com/office/drawing/2014/main" id="{DD8A4EBF-1637-424A-A80D-C4B256164B27}"/>
              </a:ext>
            </a:extLst>
          </p:cNvPr>
          <p:cNvCxnSpPr>
            <a:cxnSpLocks/>
          </p:cNvCxnSpPr>
          <p:nvPr/>
        </p:nvCxnSpPr>
        <p:spPr>
          <a:xfrm flipH="1">
            <a:off x="7494365" y="5039973"/>
            <a:ext cx="3002074" cy="1727092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3F9C6901-77EA-4FF6-8ECE-4BCA0D249C65}"/>
              </a:ext>
            </a:extLst>
          </p:cNvPr>
          <p:cNvSpPr/>
          <p:nvPr/>
        </p:nvSpPr>
        <p:spPr>
          <a:xfrm>
            <a:off x="4184650" y="761999"/>
            <a:ext cx="16899522" cy="1338471"/>
          </a:xfrm>
          <a:prstGeom prst="rect">
            <a:avLst/>
          </a:prstGeom>
          <a:solidFill>
            <a:srgbClr val="75A9D9"/>
          </a:solidFill>
          <a:ln>
            <a:solidFill>
              <a:srgbClr val="75A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</a:t>
            </a:r>
            <a:r>
              <a:rPr lang="ko-KR" altLang="en-US" sz="5000" dirty="0" err="1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홀림소비의</a:t>
            </a:r>
            <a:r>
              <a:rPr lang="en-US" altLang="ko-KR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평균금액은 </a:t>
            </a:r>
            <a:r>
              <a:rPr lang="en-US" altLang="ko-KR" sz="45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12,500</a:t>
            </a:r>
            <a:r>
              <a:rPr lang="ko-KR" altLang="en-US" sz="45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원</a:t>
            </a:r>
            <a:r>
              <a:rPr lang="en-US" altLang="ko-KR" sz="45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  <a:r>
              <a:rPr lang="ko-KR" altLang="en-US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소액결제건수가 많았다</a:t>
            </a:r>
            <a:r>
              <a:rPr lang="en-US" altLang="ko-KR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 </a:t>
            </a:r>
            <a:endParaRPr lang="ko-KR" altLang="en-US" sz="50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F3C031-0E7F-4BEF-8C6B-2728C14523F0}"/>
              </a:ext>
            </a:extLst>
          </p:cNvPr>
          <p:cNvSpPr/>
          <p:nvPr/>
        </p:nvSpPr>
        <p:spPr>
          <a:xfrm>
            <a:off x="2206625" y="761999"/>
            <a:ext cx="1981200" cy="1338471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783DA9-4B29-4257-A421-97F51C2E329C}"/>
              </a:ext>
            </a:extLst>
          </p:cNvPr>
          <p:cNvSpPr txBox="1"/>
          <p:nvPr/>
        </p:nvSpPr>
        <p:spPr>
          <a:xfrm>
            <a:off x="2109203" y="946308"/>
            <a:ext cx="23622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현상</a:t>
            </a:r>
            <a:r>
              <a:rPr lang="en-US" altLang="ko-KR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3</a:t>
            </a:r>
            <a:endParaRPr lang="ko-KR" altLang="en-US" sz="51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59" name="모서리가 둥근 직사각형 13">
            <a:extLst>
              <a:ext uri="{FF2B5EF4-FFF2-40B4-BE49-F238E27FC236}">
                <a16:creationId xmlns:a16="http://schemas.microsoft.com/office/drawing/2014/main" id="{E064B25B-426F-446E-BB24-9C27AE07B5FE}"/>
              </a:ext>
            </a:extLst>
          </p:cNvPr>
          <p:cNvSpPr/>
          <p:nvPr/>
        </p:nvSpPr>
        <p:spPr>
          <a:xfrm>
            <a:off x="3111432" y="6117683"/>
            <a:ext cx="4704740" cy="1154162"/>
          </a:xfrm>
          <a:prstGeom prst="roundRect">
            <a:avLst>
              <a:gd name="adj" fmla="val 50000"/>
            </a:avLst>
          </a:prstGeom>
          <a:solidFill>
            <a:srgbClr val="EC78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1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전체 소비 중 </a:t>
            </a:r>
            <a:endParaRPr lang="en-US" altLang="ko-KR" sz="3100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32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소액결제건 수</a:t>
            </a:r>
            <a:r>
              <a:rPr lang="ko-KR" altLang="en-US" sz="30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30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60</a:t>
            </a:r>
            <a:r>
              <a:rPr lang="en-US" altLang="ko-KR" sz="22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%</a:t>
            </a:r>
            <a:endParaRPr lang="ko-KR" altLang="en-US" sz="2200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4819903" y="4940932"/>
            <a:ext cx="1260152" cy="886840"/>
            <a:chOff x="4196552" y="4270801"/>
            <a:chExt cx="1260152" cy="886840"/>
          </a:xfrm>
        </p:grpSpPr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6BFDAF7D-E554-44AA-BC6D-7FAEB378F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96552" y="4270801"/>
              <a:ext cx="1260152" cy="886840"/>
            </a:xfrm>
            <a:prstGeom prst="rect">
              <a:avLst/>
            </a:prstGeom>
          </p:spPr>
        </p:pic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82D0FE8D-F92A-4FF1-8149-A3255FE1D37B}"/>
                </a:ext>
              </a:extLst>
            </p:cNvPr>
            <p:cNvSpPr/>
            <p:nvPr/>
          </p:nvSpPr>
          <p:spPr>
            <a:xfrm rot="10800000">
              <a:off x="4278022" y="4940995"/>
              <a:ext cx="472316" cy="16465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A43FAA86-FACB-45E4-AD41-82962A3A2A1A}"/>
              </a:ext>
            </a:extLst>
          </p:cNvPr>
          <p:cNvGrpSpPr/>
          <p:nvPr/>
        </p:nvGrpSpPr>
        <p:grpSpPr>
          <a:xfrm>
            <a:off x="14863730" y="3626818"/>
            <a:ext cx="5787363" cy="2892248"/>
            <a:chOff x="19942438" y="6800565"/>
            <a:chExt cx="6352385" cy="356597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08CBD41-723B-4458-AA04-E43226C2D4EA}"/>
                </a:ext>
              </a:extLst>
            </p:cNvPr>
            <p:cNvSpPr txBox="1"/>
            <p:nvPr/>
          </p:nvSpPr>
          <p:spPr>
            <a:xfrm>
              <a:off x="20349407" y="8127661"/>
              <a:ext cx="5648460" cy="2238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구매 의사없이</a:t>
              </a:r>
              <a:r>
                <a:rPr lang="en-US" altLang="ko-KR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,</a:t>
              </a:r>
              <a:r>
                <a:rPr lang="ko-KR" altLang="en-US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</a:t>
              </a:r>
              <a:r>
                <a:rPr lang="ko-KR" altLang="en-US" sz="2800" dirty="0" err="1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드러그스토어에</a:t>
              </a:r>
              <a:endParaRPr lang="en-US" altLang="ko-KR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  <a:p>
              <a:pPr algn="ctr"/>
              <a:r>
                <a:rPr lang="ko-KR" altLang="en-US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방문했다가 실제</a:t>
              </a:r>
              <a:r>
                <a:rPr lang="en-US" altLang="ko-KR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‘</a:t>
              </a:r>
              <a:r>
                <a:rPr lang="ko-KR" altLang="en-US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소비</a:t>
              </a:r>
              <a:r>
                <a:rPr lang="en-US" altLang="ko-KR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’</a:t>
              </a:r>
              <a:r>
                <a:rPr lang="ko-KR" altLang="en-US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가 </a:t>
              </a:r>
              <a:endParaRPr lang="en-US" altLang="ko-KR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  <a:p>
              <a:pPr algn="ctr"/>
              <a:r>
                <a:rPr lang="ko-KR" altLang="en-US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이루어졌다고 응답한 대학생이 </a:t>
              </a:r>
              <a:endParaRPr lang="en-US" altLang="ko-KR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  <a:p>
              <a:pPr algn="ctr"/>
              <a:r>
                <a:rPr lang="en-US" altLang="ko-KR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74</a:t>
              </a:r>
              <a:r>
                <a:rPr lang="en-US" altLang="ko-KR" sz="20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%</a:t>
              </a:r>
              <a:r>
                <a:rPr lang="ko-KR" altLang="en-US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에</a:t>
              </a:r>
              <a:r>
                <a:rPr lang="en-US" altLang="ko-KR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</a:t>
              </a:r>
              <a:r>
                <a:rPr lang="ko-KR" altLang="en-US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해당했습니다</a:t>
              </a:r>
              <a:r>
                <a:rPr lang="en-US" altLang="ko-KR" sz="2800" dirty="0">
                  <a:solidFill>
                    <a:schemeClr val="bg1">
                      <a:lumMod val="50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.</a:t>
              </a:r>
              <a:endParaRPr lang="ko-KR" altLang="en-US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</p:txBody>
        </p:sp>
        <p:sp>
          <p:nvSpPr>
            <p:cNvPr id="62" name="모서리가 둥근 직사각형 13">
              <a:extLst>
                <a:ext uri="{FF2B5EF4-FFF2-40B4-BE49-F238E27FC236}">
                  <a16:creationId xmlns:a16="http://schemas.microsoft.com/office/drawing/2014/main" id="{EA1C3BE7-58F6-45DD-9845-1B42272CC011}"/>
                </a:ext>
              </a:extLst>
            </p:cNvPr>
            <p:cNvSpPr/>
            <p:nvPr/>
          </p:nvSpPr>
          <p:spPr>
            <a:xfrm>
              <a:off x="19942438" y="6800565"/>
              <a:ext cx="6352385" cy="1009313"/>
            </a:xfrm>
            <a:prstGeom prst="roundRect">
              <a:avLst>
                <a:gd name="adj" fmla="val 50000"/>
              </a:avLst>
            </a:prstGeom>
            <a:solidFill>
              <a:srgbClr val="77D7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200" dirty="0"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</a:t>
              </a:r>
              <a:r>
                <a:rPr lang="ko-KR" altLang="en-US" sz="2900" dirty="0"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구매의사 없었던 </a:t>
              </a:r>
              <a:r>
                <a:rPr lang="en-US" altLang="ko-KR" sz="2900" dirty="0"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74</a:t>
              </a:r>
              <a:r>
                <a:rPr lang="en-US" altLang="ko-KR" sz="2000" dirty="0"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%</a:t>
              </a:r>
              <a:r>
                <a:rPr lang="en-US" altLang="ko-KR" sz="2500" dirty="0"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“</a:t>
              </a:r>
              <a:r>
                <a:rPr lang="ko-KR" altLang="en-US" sz="2500" dirty="0"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소비했다</a:t>
              </a:r>
              <a:r>
                <a:rPr lang="en-US" altLang="ko-KR" sz="2500" dirty="0"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”</a:t>
              </a:r>
              <a:endParaRPr lang="ko-KR" altLang="en-US" sz="2500" dirty="0"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EBDA8C47-7159-4E09-8A8B-1E03274FBF2A}"/>
              </a:ext>
            </a:extLst>
          </p:cNvPr>
          <p:cNvGrpSpPr/>
          <p:nvPr/>
        </p:nvGrpSpPr>
        <p:grpSpPr>
          <a:xfrm>
            <a:off x="11138216" y="3585977"/>
            <a:ext cx="2992390" cy="2980916"/>
            <a:chOff x="10276596" y="3830351"/>
            <a:chExt cx="3431449" cy="3398659"/>
          </a:xfrm>
        </p:grpSpPr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689C2051-38BE-49FA-8953-4A01202F1E53}"/>
                </a:ext>
              </a:extLst>
            </p:cNvPr>
            <p:cNvGrpSpPr/>
            <p:nvPr/>
          </p:nvGrpSpPr>
          <p:grpSpPr>
            <a:xfrm>
              <a:off x="10276596" y="3867846"/>
              <a:ext cx="3431449" cy="3266385"/>
              <a:chOff x="10276596" y="3867846"/>
              <a:chExt cx="3431449" cy="3266385"/>
            </a:xfrm>
          </p:grpSpPr>
          <p:sp>
            <p:nvSpPr>
              <p:cNvPr id="84" name="막힌 원호 83">
                <a:extLst>
                  <a:ext uri="{FF2B5EF4-FFF2-40B4-BE49-F238E27FC236}">
                    <a16:creationId xmlns:a16="http://schemas.microsoft.com/office/drawing/2014/main" id="{EB37B121-D1B3-4A33-86FB-F5B525E68165}"/>
                  </a:ext>
                </a:extLst>
              </p:cNvPr>
              <p:cNvSpPr/>
              <p:nvPr/>
            </p:nvSpPr>
            <p:spPr>
              <a:xfrm rot="1914598">
                <a:off x="10276596" y="3867846"/>
                <a:ext cx="3431449" cy="3266385"/>
              </a:xfrm>
              <a:prstGeom prst="blockArc">
                <a:avLst>
                  <a:gd name="adj1" fmla="val 452052"/>
                  <a:gd name="adj2" fmla="val 418529"/>
                  <a:gd name="adj3" fmla="val 13883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50" name="그림 49">
                <a:extLst>
                  <a:ext uri="{FF2B5EF4-FFF2-40B4-BE49-F238E27FC236}">
                    <a16:creationId xmlns:a16="http://schemas.microsoft.com/office/drawing/2014/main" id="{62295684-D45D-4B2C-A124-C7F7B955A89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287618" y="4919532"/>
                <a:ext cx="1405918" cy="1178028"/>
              </a:xfrm>
              <a:prstGeom prst="rect">
                <a:avLst/>
              </a:prstGeom>
            </p:spPr>
          </p:pic>
        </p:grpSp>
        <p:sp>
          <p:nvSpPr>
            <p:cNvPr id="58" name="막힌 원호 57">
              <a:extLst>
                <a:ext uri="{FF2B5EF4-FFF2-40B4-BE49-F238E27FC236}">
                  <a16:creationId xmlns:a16="http://schemas.microsoft.com/office/drawing/2014/main" id="{86F9E26B-9A33-46BF-845A-CFE542F09347}"/>
                </a:ext>
              </a:extLst>
            </p:cNvPr>
            <p:cNvSpPr/>
            <p:nvPr/>
          </p:nvSpPr>
          <p:spPr>
            <a:xfrm rot="12146544">
              <a:off x="10299057" y="3830351"/>
              <a:ext cx="3408480" cy="3398659"/>
            </a:xfrm>
            <a:prstGeom prst="blockArc">
              <a:avLst>
                <a:gd name="adj1" fmla="val 10828099"/>
                <a:gd name="adj2" fmla="val 5130596"/>
                <a:gd name="adj3" fmla="val 18877"/>
              </a:avLst>
            </a:prstGeom>
            <a:solidFill>
              <a:srgbClr val="77D7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E9F53F37-D4B4-4992-8397-D8D67360A5AE}"/>
              </a:ext>
            </a:extLst>
          </p:cNvPr>
          <p:cNvSpPr txBox="1"/>
          <p:nvPr/>
        </p:nvSpPr>
        <p:spPr>
          <a:xfrm>
            <a:off x="3004847" y="9796564"/>
            <a:ext cx="854414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카드 데이터 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(3,123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건 중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1,880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건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=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소비금액</a:t>
            </a:r>
            <a:r>
              <a:rPr lang="en-US" altLang="ko-KR" sz="16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a,b,c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의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합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)</a:t>
            </a:r>
            <a:endParaRPr lang="ko-KR" altLang="en-US" sz="16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/>
          </a:p>
        </p:txBody>
      </p: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6B61F9F2-F805-4457-A3D6-CDE509853440}"/>
              </a:ext>
            </a:extLst>
          </p:cNvPr>
          <p:cNvGrpSpPr/>
          <p:nvPr/>
        </p:nvGrpSpPr>
        <p:grpSpPr>
          <a:xfrm>
            <a:off x="11180812" y="7576212"/>
            <a:ext cx="2995014" cy="3110684"/>
            <a:chOff x="11018868" y="7594438"/>
            <a:chExt cx="3591136" cy="3450008"/>
          </a:xfrm>
        </p:grpSpPr>
        <p:sp>
          <p:nvSpPr>
            <p:cNvPr id="136" name="막힌 원호 135">
              <a:extLst>
                <a:ext uri="{FF2B5EF4-FFF2-40B4-BE49-F238E27FC236}">
                  <a16:creationId xmlns:a16="http://schemas.microsoft.com/office/drawing/2014/main" id="{7A2AAC4D-32C2-42CA-81D3-F5C4DC428F82}"/>
                </a:ext>
              </a:extLst>
            </p:cNvPr>
            <p:cNvSpPr/>
            <p:nvPr/>
          </p:nvSpPr>
          <p:spPr>
            <a:xfrm>
              <a:off x="11040758" y="7690054"/>
              <a:ext cx="3449063" cy="3354392"/>
            </a:xfrm>
            <a:prstGeom prst="blockArc">
              <a:avLst>
                <a:gd name="adj1" fmla="val 452052"/>
                <a:gd name="adj2" fmla="val 418529"/>
                <a:gd name="adj3" fmla="val 1388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막힌 원호 43">
              <a:extLst>
                <a:ext uri="{FF2B5EF4-FFF2-40B4-BE49-F238E27FC236}">
                  <a16:creationId xmlns:a16="http://schemas.microsoft.com/office/drawing/2014/main" id="{394B8B40-909C-48A6-895A-7A8DF0F1562B}"/>
                </a:ext>
              </a:extLst>
            </p:cNvPr>
            <p:cNvSpPr/>
            <p:nvPr/>
          </p:nvSpPr>
          <p:spPr>
            <a:xfrm rot="5400000">
              <a:off x="11089432" y="7523874"/>
              <a:ext cx="3450008" cy="3591136"/>
            </a:xfrm>
            <a:prstGeom prst="blockArc">
              <a:avLst>
                <a:gd name="adj1" fmla="val 10800003"/>
                <a:gd name="adj2" fmla="val 3312581"/>
                <a:gd name="adj3" fmla="val 19862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141" name="그림 140">
              <a:extLst>
                <a:ext uri="{FF2B5EF4-FFF2-40B4-BE49-F238E27FC236}">
                  <a16:creationId xmlns:a16="http://schemas.microsoft.com/office/drawing/2014/main" id="{CEBF3B7F-4AD6-40E9-9C57-FB7D62A62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215848" y="8845851"/>
              <a:ext cx="1084846" cy="1118919"/>
            </a:xfrm>
            <a:prstGeom prst="rect">
              <a:avLst/>
            </a:prstGeom>
          </p:spPr>
        </p:pic>
      </p:grpSp>
      <p:sp>
        <p:nvSpPr>
          <p:cNvPr id="160" name="타원 159">
            <a:extLst>
              <a:ext uri="{FF2B5EF4-FFF2-40B4-BE49-F238E27FC236}">
                <a16:creationId xmlns:a16="http://schemas.microsoft.com/office/drawing/2014/main" id="{5FFD8BB2-7F65-4E82-A52D-D0719BBBBE41}"/>
              </a:ext>
            </a:extLst>
          </p:cNvPr>
          <p:cNvSpPr/>
          <p:nvPr/>
        </p:nvSpPr>
        <p:spPr>
          <a:xfrm>
            <a:off x="10386331" y="4944656"/>
            <a:ext cx="176681" cy="18157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F7C65A7C-15AF-485A-964B-28B975B448CA}"/>
              </a:ext>
            </a:extLst>
          </p:cNvPr>
          <p:cNvSpPr txBox="1"/>
          <p:nvPr/>
        </p:nvSpPr>
        <p:spPr>
          <a:xfrm>
            <a:off x="17218025" y="11515521"/>
            <a:ext cx="47108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5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조 </a:t>
            </a:r>
            <a:r>
              <a:rPr lang="ko-KR" altLang="en-US" sz="14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서베이문항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14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37</a:t>
            </a: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번 평균 소비금액</a:t>
            </a:r>
            <a:endParaRPr lang="ko-KR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CCA9AB5-4D1B-44AC-890A-CD888A274CBC}"/>
              </a:ext>
            </a:extLst>
          </p:cNvPr>
          <p:cNvSpPr txBox="1"/>
          <p:nvPr/>
        </p:nvSpPr>
        <p:spPr>
          <a:xfrm>
            <a:off x="2548595" y="7203243"/>
            <a:ext cx="6031183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24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32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내에서</a:t>
            </a:r>
            <a:endParaRPr lang="en-US" altLang="ko-KR" sz="32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발생한 총 카드 </a:t>
            </a:r>
            <a:r>
              <a:rPr lang="ko-KR" altLang="en-US" sz="32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결제건</a:t>
            </a:r>
            <a:r>
              <a:rPr lang="ko-KR" altLang="en-US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중</a:t>
            </a:r>
            <a:endParaRPr lang="en-US" altLang="ko-KR" sz="32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60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% </a:t>
            </a:r>
            <a:r>
              <a:rPr lang="ko-KR" altLang="en-US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에</a:t>
            </a:r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해당하는 금액이</a:t>
            </a:r>
            <a:endParaRPr lang="en-US" altLang="ko-KR" sz="32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‘</a:t>
            </a:r>
            <a:r>
              <a:rPr lang="ko-KR" altLang="en-US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소액결제</a:t>
            </a:r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’</a:t>
            </a:r>
            <a:r>
              <a:rPr lang="ko-KR" altLang="en-US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에 해당했습니다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5FFD8BB2-7F65-4E82-A52D-D0719BBBBE41}"/>
              </a:ext>
            </a:extLst>
          </p:cNvPr>
          <p:cNvSpPr/>
          <p:nvPr/>
        </p:nvSpPr>
        <p:spPr>
          <a:xfrm>
            <a:off x="10455525" y="8604372"/>
            <a:ext cx="176681" cy="181572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모서리가 둥근 직사각형 13">
            <a:extLst>
              <a:ext uri="{FF2B5EF4-FFF2-40B4-BE49-F238E27FC236}">
                <a16:creationId xmlns:a16="http://schemas.microsoft.com/office/drawing/2014/main" id="{92EBC7E7-D190-4F75-BDEE-F146FF65FDF7}"/>
              </a:ext>
            </a:extLst>
          </p:cNvPr>
          <p:cNvSpPr/>
          <p:nvPr/>
        </p:nvSpPr>
        <p:spPr>
          <a:xfrm>
            <a:off x="14885459" y="7716139"/>
            <a:ext cx="5787362" cy="995338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29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구매의사 없을 때</a:t>
            </a:r>
            <a:r>
              <a:rPr lang="en-US" altLang="ko-KR" sz="29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,</a:t>
            </a:r>
          </a:p>
          <a:p>
            <a:pPr algn="ctr"/>
            <a:r>
              <a:rPr lang="en-US" altLang="ko-KR" sz="29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29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평균 소비금액 </a:t>
            </a:r>
            <a:r>
              <a:rPr lang="en-US" altLang="ko-KR" sz="29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12,500</a:t>
            </a:r>
            <a:r>
              <a:rPr lang="ko-KR" altLang="en-US" sz="20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원</a:t>
            </a:r>
            <a:r>
              <a:rPr lang="ko-KR" altLang="en-US" sz="30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497832" y="8851615"/>
            <a:ext cx="471086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구매의사 없이 </a:t>
            </a:r>
            <a:r>
              <a:rPr lang="ko-KR" altLang="en-US" sz="27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드러그스토어를</a:t>
            </a:r>
            <a:endParaRPr lang="en-US" altLang="ko-KR" sz="27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방문했다가 소비를 한 경우</a:t>
            </a:r>
            <a:endParaRPr lang="en-US" altLang="ko-KR" sz="27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en-US" altLang="ko-KR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15,000</a:t>
            </a:r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원</a:t>
            </a:r>
            <a:r>
              <a:rPr lang="ko-KR" altLang="en-US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이하의 금액으로</a:t>
            </a:r>
            <a:endParaRPr lang="en-US" altLang="ko-KR" sz="27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소액결제를 많이 했다는 대학생이 </a:t>
            </a:r>
            <a:r>
              <a:rPr lang="en-US" altLang="ko-KR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63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%</a:t>
            </a:r>
            <a:r>
              <a:rPr lang="en-US" altLang="ko-KR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였습니다</a:t>
            </a:r>
            <a:r>
              <a:rPr lang="en-US" altLang="ko-KR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  <a:p>
            <a:endParaRPr lang="ko-KR" altLang="en-US" sz="2300" dirty="0"/>
          </a:p>
        </p:txBody>
      </p:sp>
    </p:spTree>
    <p:extLst>
      <p:ext uri="{BB962C8B-B14F-4D97-AF65-F5344CB8AC3E}">
        <p14:creationId xmlns:p14="http://schemas.microsoft.com/office/powerpoint/2010/main" val="3270311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F9C6901-77EA-4FF6-8ECE-4BCA0D249C65}"/>
              </a:ext>
            </a:extLst>
          </p:cNvPr>
          <p:cNvSpPr/>
          <p:nvPr/>
        </p:nvSpPr>
        <p:spPr>
          <a:xfrm>
            <a:off x="4184650" y="761999"/>
            <a:ext cx="16899522" cy="1338471"/>
          </a:xfrm>
          <a:prstGeom prst="rect">
            <a:avLst/>
          </a:prstGeom>
          <a:solidFill>
            <a:srgbClr val="75A9D9"/>
          </a:solidFill>
          <a:ln>
            <a:solidFill>
              <a:srgbClr val="75A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체류시간이 길어질수록</a:t>
            </a:r>
            <a:r>
              <a:rPr lang="en-US" altLang="ko-KR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  <a:r>
              <a:rPr lang="ko-KR" altLang="en-US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소비하는 금액이 높았다</a:t>
            </a:r>
            <a:r>
              <a:rPr lang="en-US" altLang="ko-KR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  <a:endParaRPr lang="ko-KR" altLang="en-US" sz="45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EF3C031-0E7F-4BEF-8C6B-2728C14523F0}"/>
              </a:ext>
            </a:extLst>
          </p:cNvPr>
          <p:cNvSpPr/>
          <p:nvPr/>
        </p:nvSpPr>
        <p:spPr>
          <a:xfrm>
            <a:off x="2206625" y="761999"/>
            <a:ext cx="1981200" cy="1338471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783DA9-4B29-4257-A421-97F51C2E329C}"/>
              </a:ext>
            </a:extLst>
          </p:cNvPr>
          <p:cNvSpPr txBox="1"/>
          <p:nvPr/>
        </p:nvSpPr>
        <p:spPr>
          <a:xfrm>
            <a:off x="2109203" y="946308"/>
            <a:ext cx="23622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현상</a:t>
            </a:r>
            <a:r>
              <a:rPr lang="en-US" altLang="ko-KR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4</a:t>
            </a:r>
            <a:endParaRPr lang="ko-KR" altLang="en-US" sz="51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/>
          </a:p>
        </p:txBody>
      </p:sp>
      <p:graphicFrame>
        <p:nvGraphicFramePr>
          <p:cNvPr id="33" name="차트 32">
            <a:extLst>
              <a:ext uri="{FF2B5EF4-FFF2-40B4-BE49-F238E27FC236}">
                <a16:creationId xmlns:a16="http://schemas.microsoft.com/office/drawing/2014/main" id="{364101B0-B03B-45AB-B2D3-0AF10FFDE5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0204309"/>
              </p:ext>
            </p:extLst>
          </p:nvPr>
        </p:nvGraphicFramePr>
        <p:xfrm>
          <a:off x="8342798" y="1865140"/>
          <a:ext cx="14499487" cy="1097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189E7ED-17C3-494C-8439-75096677D5E5}"/>
              </a:ext>
            </a:extLst>
          </p:cNvPr>
          <p:cNvSpPr txBox="1"/>
          <p:nvPr/>
        </p:nvSpPr>
        <p:spPr>
          <a:xfrm>
            <a:off x="1695164" y="5144465"/>
            <a:ext cx="9834562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3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33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내에서 체류시간이 길어질수록 </a:t>
            </a:r>
            <a:endParaRPr lang="en-US" altLang="ko-KR" sz="33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33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소비금액은  증가추세를 보였습니다</a:t>
            </a:r>
            <a:r>
              <a:rPr lang="en-US" altLang="ko-KR" sz="33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 </a:t>
            </a:r>
            <a:r>
              <a:rPr lang="ko-KR" altLang="en-US" sz="3300" dirty="0">
                <a:solidFill>
                  <a:srgbClr val="F79646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특히</a:t>
            </a:r>
            <a:r>
              <a:rPr lang="en-US" altLang="ko-KR" sz="3300" dirty="0">
                <a:solidFill>
                  <a:srgbClr val="F79646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</a:p>
          <a:p>
            <a:pPr algn="ctr"/>
            <a:r>
              <a:rPr lang="en-US" altLang="ko-KR" sz="3300" dirty="0">
                <a:solidFill>
                  <a:srgbClr val="F79646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35000</a:t>
            </a:r>
            <a:r>
              <a:rPr lang="ko-KR" altLang="en-US" sz="3300" dirty="0">
                <a:solidFill>
                  <a:srgbClr val="F79646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원 이상의 소비가 발생한 경우</a:t>
            </a:r>
            <a:r>
              <a:rPr lang="en-US" altLang="ko-KR" sz="3300" dirty="0">
                <a:solidFill>
                  <a:srgbClr val="F79646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</a:t>
            </a:r>
          </a:p>
          <a:p>
            <a:pPr algn="ctr"/>
            <a:r>
              <a:rPr lang="ko-KR" altLang="en-US" sz="3300" dirty="0">
                <a:solidFill>
                  <a:srgbClr val="F79646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평균 </a:t>
            </a:r>
            <a:r>
              <a:rPr lang="en-US" altLang="ko-KR" sz="3300" dirty="0">
                <a:solidFill>
                  <a:srgbClr val="F79646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25</a:t>
            </a:r>
            <a:r>
              <a:rPr lang="ko-KR" altLang="en-US" sz="3300" dirty="0">
                <a:solidFill>
                  <a:srgbClr val="F79646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분의 체류시간이 존재했습니다</a:t>
            </a:r>
            <a:r>
              <a:rPr lang="en-US" altLang="ko-KR" sz="3300" dirty="0">
                <a:solidFill>
                  <a:srgbClr val="F79646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  <a:p>
            <a:pPr algn="ctr"/>
            <a:endParaRPr lang="en-US" altLang="ko-KR" sz="33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endParaRPr lang="en-US" altLang="ko-KR" sz="31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endParaRPr lang="en-US" altLang="ko-KR" sz="31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endParaRPr lang="en-US" altLang="ko-KR" sz="31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31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이를 통해 저희는 체류하는 시간동안 </a:t>
            </a:r>
            <a:endParaRPr lang="en-US" altLang="ko-KR" sz="31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31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소비자들이 더 많은 상품을 체험하면서 </a:t>
            </a:r>
            <a:endParaRPr lang="en-US" altLang="ko-KR" sz="31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31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소비욕구가 생기게 되고</a:t>
            </a:r>
            <a:r>
              <a:rPr lang="en-US" altLang="ko-KR" sz="31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</a:p>
          <a:p>
            <a:pPr algn="ctr"/>
            <a:r>
              <a:rPr lang="ko-KR" altLang="en-US" sz="31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이러한 소비욕구가 구매로 이어진다는 </a:t>
            </a:r>
            <a:endParaRPr lang="en-US" altLang="ko-KR" sz="31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31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결론을 도출해보았습니다</a:t>
            </a:r>
            <a:r>
              <a:rPr lang="en-US" altLang="ko-KR" sz="31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  <a:p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en-US" altLang="ko-KR" sz="2500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7" name="액자 6">
            <a:extLst>
              <a:ext uri="{FF2B5EF4-FFF2-40B4-BE49-F238E27FC236}">
                <a16:creationId xmlns:a16="http://schemas.microsoft.com/office/drawing/2014/main" id="{BD0AF1C9-B297-47CD-8BD6-5DA04CD88418}"/>
              </a:ext>
            </a:extLst>
          </p:cNvPr>
          <p:cNvSpPr/>
          <p:nvPr/>
        </p:nvSpPr>
        <p:spPr>
          <a:xfrm>
            <a:off x="2407667" y="4395696"/>
            <a:ext cx="8409557" cy="7643904"/>
          </a:xfrm>
          <a:prstGeom prst="frame">
            <a:avLst>
              <a:gd name="adj1" fmla="val 68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6FCF2900-9D70-4412-A997-180F412CFB73}"/>
              </a:ext>
            </a:extLst>
          </p:cNvPr>
          <p:cNvCxnSpPr>
            <a:cxnSpLocks/>
          </p:cNvCxnSpPr>
          <p:nvPr/>
        </p:nvCxnSpPr>
        <p:spPr>
          <a:xfrm flipH="1">
            <a:off x="6398942" y="8534400"/>
            <a:ext cx="8617993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A0C8BDA-032E-4010-A96C-2C13F7FC28F4}"/>
              </a:ext>
            </a:extLst>
          </p:cNvPr>
          <p:cNvCxnSpPr>
            <a:cxnSpLocks/>
          </p:cNvCxnSpPr>
          <p:nvPr/>
        </p:nvCxnSpPr>
        <p:spPr>
          <a:xfrm flipV="1">
            <a:off x="6398943" y="7749312"/>
            <a:ext cx="1" cy="7850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타원 18">
            <a:extLst>
              <a:ext uri="{FF2B5EF4-FFF2-40B4-BE49-F238E27FC236}">
                <a16:creationId xmlns:a16="http://schemas.microsoft.com/office/drawing/2014/main" id="{C4EA98C0-A0D2-4CC9-8013-820012A0E2C5}"/>
              </a:ext>
            </a:extLst>
          </p:cNvPr>
          <p:cNvSpPr/>
          <p:nvPr/>
        </p:nvSpPr>
        <p:spPr>
          <a:xfrm>
            <a:off x="6279062" y="7492287"/>
            <a:ext cx="239759" cy="247085"/>
          </a:xfrm>
          <a:prstGeom prst="ellipse">
            <a:avLst/>
          </a:prstGeom>
          <a:solidFill>
            <a:srgbClr val="F79646"/>
          </a:solidFill>
          <a:ln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160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B326C93A-1ABE-4CF0-9A46-371D1AA134E0}"/>
              </a:ext>
            </a:extLst>
          </p:cNvPr>
          <p:cNvCxnSpPr>
            <a:cxnSpLocks/>
          </p:cNvCxnSpPr>
          <p:nvPr/>
        </p:nvCxnSpPr>
        <p:spPr>
          <a:xfrm flipH="1">
            <a:off x="8693295" y="9659101"/>
            <a:ext cx="1427579" cy="161977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EABB0C2A-7D02-47AD-9706-02EF38E1BAD9}"/>
              </a:ext>
            </a:extLst>
          </p:cNvPr>
          <p:cNvCxnSpPr>
            <a:cxnSpLocks/>
          </p:cNvCxnSpPr>
          <p:nvPr/>
        </p:nvCxnSpPr>
        <p:spPr>
          <a:xfrm flipH="1">
            <a:off x="7118825" y="11278879"/>
            <a:ext cx="157447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135CBD7F-B4BF-49A4-B7C0-08F684AA3E7B}"/>
              </a:ext>
            </a:extLst>
          </p:cNvPr>
          <p:cNvCxnSpPr>
            <a:cxnSpLocks/>
          </p:cNvCxnSpPr>
          <p:nvPr/>
        </p:nvCxnSpPr>
        <p:spPr>
          <a:xfrm flipH="1">
            <a:off x="13741458" y="3380438"/>
            <a:ext cx="1361616" cy="162979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A7687714-12AD-4963-98B2-D55C14962E3B}"/>
              </a:ext>
            </a:extLst>
          </p:cNvPr>
          <p:cNvCxnSpPr>
            <a:cxnSpLocks/>
          </p:cNvCxnSpPr>
          <p:nvPr/>
        </p:nvCxnSpPr>
        <p:spPr>
          <a:xfrm flipH="1">
            <a:off x="15103074" y="3380439"/>
            <a:ext cx="1940495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20F287AF-4528-40BB-A453-6EECD228CA34}"/>
              </a:ext>
            </a:extLst>
          </p:cNvPr>
          <p:cNvCxnSpPr>
            <a:cxnSpLocks/>
          </p:cNvCxnSpPr>
          <p:nvPr/>
        </p:nvCxnSpPr>
        <p:spPr>
          <a:xfrm>
            <a:off x="14085542" y="9525000"/>
            <a:ext cx="1025764" cy="1752058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4C41F755-337C-4102-A084-387FD499B120}"/>
              </a:ext>
            </a:extLst>
          </p:cNvPr>
          <p:cNvCxnSpPr>
            <a:cxnSpLocks/>
          </p:cNvCxnSpPr>
          <p:nvPr/>
        </p:nvCxnSpPr>
        <p:spPr>
          <a:xfrm flipH="1">
            <a:off x="15103074" y="11271742"/>
            <a:ext cx="1810055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4FE0F800-A2ED-4395-9D20-31C0E73FBA57}"/>
              </a:ext>
            </a:extLst>
          </p:cNvPr>
          <p:cNvCxnSpPr>
            <a:cxnSpLocks/>
          </p:cNvCxnSpPr>
          <p:nvPr/>
        </p:nvCxnSpPr>
        <p:spPr>
          <a:xfrm>
            <a:off x="8477669" y="3391758"/>
            <a:ext cx="1747671" cy="1815989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3F9C6901-77EA-4FF6-8ECE-4BCA0D249C65}"/>
              </a:ext>
            </a:extLst>
          </p:cNvPr>
          <p:cNvSpPr/>
          <p:nvPr/>
        </p:nvSpPr>
        <p:spPr>
          <a:xfrm>
            <a:off x="4200692" y="761999"/>
            <a:ext cx="16899522" cy="1338471"/>
          </a:xfrm>
          <a:prstGeom prst="rect">
            <a:avLst/>
          </a:prstGeom>
          <a:solidFill>
            <a:srgbClr val="75A9D9"/>
          </a:solidFill>
          <a:ln>
            <a:solidFill>
              <a:srgbClr val="75A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EF3C031-0E7F-4BEF-8C6B-2728C14523F0}"/>
              </a:ext>
            </a:extLst>
          </p:cNvPr>
          <p:cNvSpPr/>
          <p:nvPr/>
        </p:nvSpPr>
        <p:spPr>
          <a:xfrm>
            <a:off x="2206625" y="761999"/>
            <a:ext cx="1981200" cy="1338471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783DA9-4B29-4257-A421-97F51C2E329C}"/>
              </a:ext>
            </a:extLst>
          </p:cNvPr>
          <p:cNvSpPr txBox="1"/>
          <p:nvPr/>
        </p:nvSpPr>
        <p:spPr>
          <a:xfrm>
            <a:off x="2109203" y="946308"/>
            <a:ext cx="23622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현상</a:t>
            </a:r>
            <a:r>
              <a:rPr lang="en-US" altLang="ko-KR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5</a:t>
            </a:r>
            <a:endParaRPr lang="ko-KR" altLang="en-US" sz="51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D57D6A-6EC5-4DF5-930F-02950CF33F6D}"/>
              </a:ext>
            </a:extLst>
          </p:cNvPr>
          <p:cNvSpPr txBox="1"/>
          <p:nvPr/>
        </p:nvSpPr>
        <p:spPr>
          <a:xfrm>
            <a:off x="4601745" y="1000347"/>
            <a:ext cx="13987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목적 없이도 대학생이 </a:t>
            </a:r>
            <a:r>
              <a:rPr lang="ko-KR" altLang="en-US" sz="4800" dirty="0" err="1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드러그스토어로</a:t>
            </a:r>
            <a:r>
              <a:rPr lang="ko-KR" altLang="en-US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향하는 이유는</a:t>
            </a:r>
            <a:r>
              <a:rPr lang="en-US" altLang="ko-KR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?</a:t>
            </a:r>
            <a:endParaRPr lang="ko-KR" altLang="en-US" sz="4800" dirty="0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2334694" y="2998177"/>
            <a:ext cx="4847891" cy="79900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Comfort</a:t>
            </a:r>
            <a:endParaRPr lang="ko-KR" altLang="en-US" sz="4000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16471652" y="2998177"/>
            <a:ext cx="4847891" cy="79900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 Accessibility</a:t>
            </a:r>
            <a:endParaRPr lang="ko-KR" altLang="en-US" sz="4000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44" name="모서리가 둥근 직사각형 43"/>
          <p:cNvSpPr/>
          <p:nvPr/>
        </p:nvSpPr>
        <p:spPr>
          <a:xfrm>
            <a:off x="2393953" y="10879379"/>
            <a:ext cx="4847891" cy="79900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Diversity</a:t>
            </a:r>
            <a:endParaRPr lang="ko-KR" altLang="en-US" sz="4000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127062" y="4119257"/>
            <a:ext cx="54102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직원의 관심도가 적으며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넓고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쾌적하고 활기찬 매장 분위기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구매에 대한 부담이 적어서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특별한 목적이나 구매의사가 없더라도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쉽게 방문하게 됨 </a:t>
            </a:r>
          </a:p>
          <a:p>
            <a:pPr marL="457200" indent="-457200" algn="ctr">
              <a:buFont typeface="Wingdings" panose="05000000000000000000" pitchFamily="2" charset="2"/>
              <a:buChar char="Ø"/>
            </a:pP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6372347" y="4090282"/>
            <a:ext cx="52349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매장의 종류가 점점 다양해지고 있으며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역 근처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버스정류장 근처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대형쇼핑몰 및 영화관 옆에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위치하여서 쉽게 방문하기에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최적화 되어있음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418650" y="7898388"/>
            <a:ext cx="4953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해외 또는 온라인에서만 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구매가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가능하였던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상품들이 갖추어져 있음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제품별 브랜드와 가격대 또한 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다양하여 선택의 폭이 넓어짐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endParaRPr lang="ko-KR" altLang="en-US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6548990" y="7960668"/>
            <a:ext cx="4953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매장 내에서 제품을 직접 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테스트 해볼 수 있음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브랜드와 프로모션에 대한 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새로운 정보를 지속적으로 제공하여 자주 확인하게 됨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49" name="도넛 48"/>
          <p:cNvSpPr/>
          <p:nvPr/>
        </p:nvSpPr>
        <p:spPr>
          <a:xfrm>
            <a:off x="8953594" y="4536376"/>
            <a:ext cx="6246256" cy="5875294"/>
          </a:xfrm>
          <a:prstGeom prst="donut">
            <a:avLst>
              <a:gd name="adj" fmla="val 5100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522215" y="6089028"/>
            <a:ext cx="9067938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20</a:t>
            </a:r>
            <a:r>
              <a:rPr lang="ko-KR" altLang="en-US" sz="5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대가 말하는 </a:t>
            </a:r>
            <a:endParaRPr lang="en-US" altLang="ko-KR" sz="50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5800" dirty="0" err="1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58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en-US" altLang="ko-KR" sz="5800" dirty="0">
              <a:solidFill>
                <a:srgbClr val="0070C0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58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방문이유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389981" y="5991392"/>
            <a:ext cx="44380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marL="457200" indent="-457200" algn="ctr">
              <a:buFont typeface="Wingdings" panose="05000000000000000000" pitchFamily="2" charset="2"/>
              <a:buChar char="Ø"/>
            </a:pPr>
            <a:r>
              <a:rPr lang="en-US" altLang="ko-KR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( </a:t>
            </a:r>
            <a:r>
              <a:rPr lang="ko-KR" altLang="en-US" sz="3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재방문율</a:t>
            </a:r>
            <a:r>
              <a:rPr lang="ko-KR" alt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)</a:t>
            </a:r>
            <a:r>
              <a:rPr lang="ko-KR" alt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en-US" altLang="ko-KR" sz="3000" dirty="0">
              <a:solidFill>
                <a:schemeClr val="tx2">
                  <a:lumMod val="60000"/>
                  <a:lumOff val="4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2539606" y="9771383"/>
            <a:ext cx="44380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>
              <a:solidFill>
                <a:schemeClr val="tx2">
                  <a:lumMod val="60000"/>
                  <a:lumOff val="4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marL="457200" indent="-457200" algn="ctr">
              <a:buFont typeface="Wingdings" panose="05000000000000000000" pitchFamily="2" charset="2"/>
              <a:buChar char="Ø"/>
            </a:pPr>
            <a:r>
              <a:rPr lang="en-US" altLang="ko-KR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( </a:t>
            </a:r>
            <a:r>
              <a:rPr lang="ko-KR" altLang="en-US" sz="3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방문율</a:t>
            </a:r>
            <a:r>
              <a:rPr lang="ko-KR" alt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및 소비 </a:t>
            </a:r>
            <a:r>
              <a:rPr lang="en-US" altLang="ko-KR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)</a:t>
            </a:r>
            <a:r>
              <a:rPr lang="ko-KR" alt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en-US" altLang="ko-KR" sz="3000" dirty="0">
              <a:solidFill>
                <a:schemeClr val="tx2">
                  <a:lumMod val="60000"/>
                  <a:lumOff val="4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16757687" y="5968928"/>
            <a:ext cx="44380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marL="457200" indent="-457200" algn="ctr">
              <a:buFont typeface="Wingdings" panose="05000000000000000000" pitchFamily="2" charset="2"/>
              <a:buChar char="Ø"/>
            </a:pPr>
            <a:r>
              <a:rPr lang="en-US" altLang="ko-KR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( </a:t>
            </a:r>
            <a:r>
              <a:rPr lang="ko-KR" altLang="en-US" sz="3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방문율</a:t>
            </a:r>
            <a:r>
              <a:rPr lang="ko-KR" alt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)</a:t>
            </a:r>
            <a:r>
              <a:rPr lang="ko-KR" alt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en-US" altLang="ko-KR" sz="3000" dirty="0">
              <a:solidFill>
                <a:schemeClr val="tx2">
                  <a:lumMod val="60000"/>
                  <a:lumOff val="4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16834766" y="9838404"/>
            <a:ext cx="44380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>
              <a:solidFill>
                <a:schemeClr val="tx2">
                  <a:lumMod val="60000"/>
                  <a:lumOff val="4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marL="457200" indent="-457200" algn="ctr">
              <a:buFont typeface="Wingdings" panose="05000000000000000000" pitchFamily="2" charset="2"/>
              <a:buChar char="Ø"/>
            </a:pPr>
            <a:r>
              <a:rPr lang="en-US" altLang="ko-KR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( </a:t>
            </a:r>
            <a:r>
              <a:rPr lang="ko-KR" alt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체류시간 및 소비 </a:t>
            </a:r>
            <a:r>
              <a:rPr lang="en-US" altLang="ko-KR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)</a:t>
            </a:r>
            <a:r>
              <a:rPr lang="ko-KR" alt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en-US" altLang="ko-KR" sz="3000" dirty="0">
              <a:solidFill>
                <a:schemeClr val="tx2">
                  <a:lumMod val="60000"/>
                  <a:lumOff val="4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16629854" y="10902661"/>
            <a:ext cx="4847891" cy="79900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  Experience</a:t>
            </a:r>
            <a:endParaRPr lang="ko-KR" altLang="en-US" sz="4000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C1E20445-07CE-4277-A2BB-2613A46322C8}"/>
              </a:ext>
            </a:extLst>
          </p:cNvPr>
          <p:cNvCxnSpPr>
            <a:cxnSpLocks/>
          </p:cNvCxnSpPr>
          <p:nvPr/>
        </p:nvCxnSpPr>
        <p:spPr>
          <a:xfrm flipV="1">
            <a:off x="7156293" y="3391709"/>
            <a:ext cx="1321376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52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직선 연결선 45"/>
          <p:cNvCxnSpPr/>
          <p:nvPr/>
        </p:nvCxnSpPr>
        <p:spPr>
          <a:xfrm flipH="1">
            <a:off x="9217025" y="4456076"/>
            <a:ext cx="1152309" cy="106909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10924799" y="8103151"/>
            <a:ext cx="9643876" cy="4172217"/>
          </a:xfrm>
          <a:prstGeom prst="roundRect">
            <a:avLst/>
          </a:prstGeom>
          <a:solidFill>
            <a:srgbClr val="F2F2F2">
              <a:alpha val="12000"/>
            </a:srgbClr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>
            <a:off x="2242721" y="778764"/>
            <a:ext cx="1966950" cy="1354835"/>
          </a:xfrm>
          <a:custGeom>
            <a:avLst/>
            <a:gdLst>
              <a:gd name="connsiteX0" fmla="*/ 0 w 1966951"/>
              <a:gd name="connsiteY0" fmla="*/ 1354835 h 1354835"/>
              <a:gd name="connsiteX1" fmla="*/ 1966951 w 1966951"/>
              <a:gd name="connsiteY1" fmla="*/ 1354835 h 1354835"/>
              <a:gd name="connsiteX2" fmla="*/ 1966951 w 1966951"/>
              <a:gd name="connsiteY2" fmla="*/ 0 h 1354835"/>
              <a:gd name="connsiteX3" fmla="*/ 0 w 1966951"/>
              <a:gd name="connsiteY3" fmla="*/ 0 h 1354835"/>
              <a:gd name="connsiteX4" fmla="*/ 0 w 1966951"/>
              <a:gd name="connsiteY4" fmla="*/ 1354835 h 135483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966951" h="1354835">
                <a:moveTo>
                  <a:pt x="0" y="1354835"/>
                </a:moveTo>
                <a:lnTo>
                  <a:pt x="1966951" y="1354835"/>
                </a:lnTo>
                <a:lnTo>
                  <a:pt x="1966951" y="0"/>
                </a:lnTo>
                <a:lnTo>
                  <a:pt x="0" y="0"/>
                </a:lnTo>
                <a:lnTo>
                  <a:pt x="0" y="1354835"/>
                </a:lnTo>
              </a:path>
            </a:pathLst>
          </a:custGeom>
          <a:solidFill>
            <a:srgbClr val="2276C4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4209670" y="775475"/>
            <a:ext cx="16841595" cy="1354835"/>
          </a:xfrm>
          <a:custGeom>
            <a:avLst/>
            <a:gdLst>
              <a:gd name="connsiteX0" fmla="*/ 0 w 16875250"/>
              <a:gd name="connsiteY0" fmla="*/ 1354835 h 1354835"/>
              <a:gd name="connsiteX1" fmla="*/ 16875250 w 16875250"/>
              <a:gd name="connsiteY1" fmla="*/ 1354835 h 1354835"/>
              <a:gd name="connsiteX2" fmla="*/ 16875250 w 16875250"/>
              <a:gd name="connsiteY2" fmla="*/ 0 h 1354835"/>
              <a:gd name="connsiteX3" fmla="*/ 0 w 16875250"/>
              <a:gd name="connsiteY3" fmla="*/ 0 h 1354835"/>
              <a:gd name="connsiteX4" fmla="*/ 0 w 16875250"/>
              <a:gd name="connsiteY4" fmla="*/ 1354835 h 135483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6875250" h="1354835">
                <a:moveTo>
                  <a:pt x="0" y="1354835"/>
                </a:moveTo>
                <a:lnTo>
                  <a:pt x="16875250" y="1354835"/>
                </a:lnTo>
                <a:lnTo>
                  <a:pt x="16875250" y="0"/>
                </a:lnTo>
                <a:lnTo>
                  <a:pt x="0" y="0"/>
                </a:lnTo>
                <a:lnTo>
                  <a:pt x="0" y="1354835"/>
                </a:lnTo>
              </a:path>
            </a:pathLst>
          </a:custGeom>
          <a:solidFill>
            <a:srgbClr val="73A8D9">
              <a:alpha val="100000"/>
            </a:srgbClr>
          </a:solidFill>
          <a:ln w="12700">
            <a:solidFill>
              <a:srgbClr val="73A8D9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8A2841-32F9-45FA-AA1A-D19508F7DC48}"/>
              </a:ext>
            </a:extLst>
          </p:cNvPr>
          <p:cNvSpPr txBox="1"/>
          <p:nvPr/>
        </p:nvSpPr>
        <p:spPr>
          <a:xfrm>
            <a:off x="4653380" y="1037393"/>
            <a:ext cx="1479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남성에게 친근한 장소로서</a:t>
            </a:r>
            <a:r>
              <a:rPr lang="en-US" altLang="ko-KR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</a:t>
            </a:r>
            <a:r>
              <a:rPr lang="ko-KR" altLang="en-US" sz="4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Men’s </a:t>
            </a:r>
            <a:r>
              <a:rPr lang="ko-KR" altLang="en-US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소비가 증가하고 있다</a:t>
            </a:r>
            <a:r>
              <a:rPr lang="en-US" altLang="ko-KR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 </a:t>
            </a:r>
            <a:endParaRPr lang="ko-KR" altLang="en-US" sz="48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8B04A1C8-DE89-4A21-9012-5713664F1339}"/>
              </a:ext>
            </a:extLst>
          </p:cNvPr>
          <p:cNvGrpSpPr/>
          <p:nvPr/>
        </p:nvGrpSpPr>
        <p:grpSpPr>
          <a:xfrm rot="297724">
            <a:off x="3709974" y="4075054"/>
            <a:ext cx="5998527" cy="5734946"/>
            <a:chOff x="3693399" y="3013573"/>
            <a:chExt cx="8679957" cy="8503633"/>
          </a:xfrm>
        </p:grpSpPr>
        <p:sp>
          <p:nvSpPr>
            <p:cNvPr id="55" name="부분 원형 54">
              <a:extLst>
                <a:ext uri="{FF2B5EF4-FFF2-40B4-BE49-F238E27FC236}">
                  <a16:creationId xmlns:a16="http://schemas.microsoft.com/office/drawing/2014/main" id="{D7460686-C869-4603-8E8D-BF2CA73CDC17}"/>
                </a:ext>
              </a:extLst>
            </p:cNvPr>
            <p:cNvSpPr/>
            <p:nvPr/>
          </p:nvSpPr>
          <p:spPr>
            <a:xfrm rot="13808499">
              <a:off x="3836275" y="2980125"/>
              <a:ext cx="8503633" cy="8570529"/>
            </a:xfrm>
            <a:prstGeom prst="pie">
              <a:avLst>
                <a:gd name="adj1" fmla="val 2191800"/>
                <a:gd name="adj2" fmla="val 16404152"/>
              </a:avLst>
            </a:prstGeom>
            <a:solidFill>
              <a:srgbClr val="96BDE3"/>
            </a:solidFill>
            <a:ln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부분 원형 59">
              <a:extLst>
                <a:ext uri="{FF2B5EF4-FFF2-40B4-BE49-F238E27FC236}">
                  <a16:creationId xmlns:a16="http://schemas.microsoft.com/office/drawing/2014/main" id="{FBA43D98-76B1-4975-AC6D-A593F3988494}"/>
                </a:ext>
              </a:extLst>
            </p:cNvPr>
            <p:cNvSpPr/>
            <p:nvPr/>
          </p:nvSpPr>
          <p:spPr>
            <a:xfrm rot="19539946">
              <a:off x="3693399" y="3211358"/>
              <a:ext cx="8174777" cy="7901392"/>
            </a:xfrm>
            <a:prstGeom prst="pie">
              <a:avLst>
                <a:gd name="adj1" fmla="val 10741710"/>
                <a:gd name="adj2" fmla="val 159185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11507450" y="3514784"/>
            <a:ext cx="780478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4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Q. </a:t>
            </a:r>
            <a:r>
              <a:rPr lang="ko-KR" altLang="en-US" sz="34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화장품을 주로 어디서 구매하시나요</a:t>
            </a:r>
            <a:r>
              <a:rPr lang="en-US" altLang="ko-KR" sz="34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?</a:t>
            </a:r>
            <a:endParaRPr lang="ko-KR" altLang="en-US" sz="34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2836546" y="4202715"/>
            <a:ext cx="5753079" cy="1308050"/>
            <a:chOff x="12825757" y="4151547"/>
            <a:chExt cx="5753079" cy="1308050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400563D-48F7-440F-96DE-2C470E2A9C50}"/>
                </a:ext>
              </a:extLst>
            </p:cNvPr>
            <p:cNvSpPr/>
            <p:nvPr/>
          </p:nvSpPr>
          <p:spPr>
            <a:xfrm>
              <a:off x="12836912" y="4964130"/>
              <a:ext cx="466103" cy="47651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2</a:t>
              </a:r>
              <a:endParaRPr lang="ko-KR" altLang="en-US" sz="2000" dirty="0"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3473436" y="4151547"/>
              <a:ext cx="5105400" cy="13080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500" b="1" dirty="0">
                  <a:solidFill>
                    <a:srgbClr val="8BB6E0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</a:t>
              </a:r>
              <a:r>
                <a:rPr lang="ko-KR" altLang="en-US" sz="3500" b="1" dirty="0" err="1">
                  <a:solidFill>
                    <a:srgbClr val="8BB6E0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드러그스토어</a:t>
              </a:r>
              <a:r>
                <a:rPr lang="ko-KR" altLang="en-US" sz="3500" b="1" dirty="0">
                  <a:solidFill>
                    <a:srgbClr val="8BB6E0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 </a:t>
              </a:r>
              <a:r>
                <a:rPr lang="en-US" altLang="ko-KR" sz="3500" b="1" dirty="0">
                  <a:solidFill>
                    <a:srgbClr val="8BB6E0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66</a:t>
              </a:r>
              <a:r>
                <a:rPr lang="en-US" altLang="ko-KR" sz="2000" b="1" dirty="0">
                  <a:solidFill>
                    <a:srgbClr val="8BB6E0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%</a:t>
              </a:r>
              <a:r>
                <a:rPr lang="ko-KR" altLang="en-US" sz="2600" b="1" dirty="0">
                  <a:solidFill>
                    <a:srgbClr val="8BB6E0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</a:t>
              </a:r>
              <a:endParaRPr lang="en-US" altLang="ko-KR" sz="2600" b="1" dirty="0">
                <a:solidFill>
                  <a:srgbClr val="8BB6E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  <a:p>
              <a:endParaRPr lang="en-US" altLang="ko-KR" sz="2600" b="1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  <a:p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95BF79BF-4A32-4F9D-8C55-6B2F6C3B6F8C}"/>
                </a:ext>
              </a:extLst>
            </p:cNvPr>
            <p:cNvSpPr/>
            <p:nvPr/>
          </p:nvSpPr>
          <p:spPr>
            <a:xfrm>
              <a:off x="12825757" y="4264862"/>
              <a:ext cx="478268" cy="484626"/>
            </a:xfrm>
            <a:prstGeom prst="ellipse">
              <a:avLst/>
            </a:prstGeom>
            <a:solidFill>
              <a:srgbClr val="75A9D9">
                <a:alpha val="72000"/>
              </a:srgbClr>
            </a:solidFill>
            <a:ln>
              <a:solidFill>
                <a:srgbClr val="8BB6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100" dirty="0"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1</a:t>
              </a:r>
              <a:endParaRPr lang="ko-KR" altLang="en-US" sz="2100" dirty="0"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5397374" y="6899599"/>
            <a:ext cx="474347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(</a:t>
            </a:r>
            <a:r>
              <a:rPr lang="ko-KR" altLang="en-US" sz="15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구글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자체 </a:t>
            </a:r>
            <a:r>
              <a:rPr lang="ko-KR" altLang="en-US" sz="15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서베이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/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대상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: </a:t>
            </a:r>
            <a:r>
              <a:rPr lang="ko-KR" altLang="en-US" sz="15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남성만 </a:t>
            </a:r>
            <a:r>
              <a:rPr lang="en-US" altLang="ko-KR" sz="15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n=80)</a:t>
            </a:r>
            <a:endParaRPr lang="ko-KR" altLang="en-US" sz="15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407865" y="6594236"/>
            <a:ext cx="511250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   </a:t>
            </a:r>
            <a:r>
              <a:rPr lang="en-US" altLang="ko-KR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66</a:t>
            </a:r>
            <a:r>
              <a:rPr lang="en-US" altLang="ko-KR" sz="14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%</a:t>
            </a:r>
            <a:r>
              <a:rPr lang="ko-KR" altLang="en-US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en-US" altLang="ko-KR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4000" dirty="0" err="1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endParaRPr lang="en-US" altLang="ko-KR" sz="40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en-US" altLang="ko-KR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  </a:t>
            </a:r>
            <a:endParaRPr lang="en-US" altLang="ko-KR" sz="26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1214987" y="7958020"/>
            <a:ext cx="9643876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이를 통해서 </a:t>
            </a:r>
            <a:r>
              <a:rPr lang="ko-KR" altLang="en-US" sz="28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드러그스토어가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남성에게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친근한 </a:t>
            </a:r>
            <a:endParaRPr lang="en-US" altLang="ko-KR" sz="28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방문 및 구매 장소가 되었다는 점과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</a:p>
          <a:p>
            <a:pPr algn="ctr"/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향후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남성소비 시장이 더욱 증가할 것 이라는</a:t>
            </a:r>
            <a:endParaRPr lang="en-US" altLang="ko-KR" sz="28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점을 예상해볼 수 있습니다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 </a:t>
            </a:r>
          </a:p>
          <a:p>
            <a:pPr algn="ctr"/>
            <a:endParaRPr lang="en-US" altLang="ko-KR" sz="31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(</a:t>
            </a:r>
            <a:r>
              <a:rPr lang="ko-KR" altLang="en-US" sz="28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드러그스토어에서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남성이 구매한 제품으로는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</a:p>
          <a:p>
            <a:pPr algn="ctr"/>
            <a:r>
              <a:rPr lang="ko-KR" altLang="en-US" sz="2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스킨케어 제품 </a:t>
            </a:r>
            <a:r>
              <a:rPr lang="en-US" altLang="ko-KR" sz="2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81% </a:t>
            </a:r>
            <a:r>
              <a:rPr lang="ko-KR" altLang="en-US" sz="26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선케어</a:t>
            </a:r>
            <a:r>
              <a:rPr lang="ko-KR" altLang="en-US" sz="2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제품 </a:t>
            </a:r>
            <a:r>
              <a:rPr lang="en-US" altLang="ko-KR" sz="2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55% </a:t>
            </a:r>
          </a:p>
          <a:p>
            <a:pPr algn="ctr"/>
            <a:r>
              <a:rPr lang="ko-KR" altLang="en-US" sz="26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쉐이빙</a:t>
            </a:r>
            <a:r>
              <a:rPr lang="ko-KR" altLang="en-US" sz="2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제품이 </a:t>
            </a:r>
            <a:r>
              <a:rPr lang="en-US" altLang="ko-KR" sz="2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30%</a:t>
            </a:r>
            <a:r>
              <a:rPr lang="ko-KR" altLang="en-US" sz="2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였습니다</a:t>
            </a:r>
            <a:r>
              <a:rPr lang="en-US" altLang="ko-KR" sz="2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.)</a:t>
            </a:r>
          </a:p>
          <a:p>
            <a:pPr algn="ctr"/>
            <a:endParaRPr lang="en-US" altLang="ko-KR" sz="26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endParaRPr lang="en-US" altLang="ko-KR" sz="27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684453" y="4959128"/>
            <a:ext cx="287577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뷰티로드샵</a:t>
            </a:r>
            <a:r>
              <a:rPr lang="ko-KR" altLang="en-US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</a:t>
            </a:r>
            <a:r>
              <a:rPr lang="en-US" altLang="ko-KR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25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%</a:t>
            </a:r>
            <a:endParaRPr lang="ko-KR" altLang="en-US" sz="2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3693448" y="5560752"/>
            <a:ext cx="287577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대형마트</a:t>
            </a:r>
            <a:r>
              <a:rPr lang="ko-KR" altLang="en-US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</a:t>
            </a:r>
            <a:r>
              <a:rPr lang="en-US" altLang="ko-KR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5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%</a:t>
            </a:r>
            <a:endParaRPr lang="ko-KR" altLang="en-US" sz="2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3693448" y="6205182"/>
            <a:ext cx="287577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백화점  </a:t>
            </a:r>
            <a:r>
              <a:rPr lang="en-US" altLang="ko-KR" sz="2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4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%</a:t>
            </a:r>
            <a:endParaRPr lang="ko-KR" altLang="en-US" sz="2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cxnSp>
        <p:nvCxnSpPr>
          <p:cNvPr id="48" name="직선 연결선 47"/>
          <p:cNvCxnSpPr>
            <a:cxnSpLocks/>
          </p:cNvCxnSpPr>
          <p:nvPr/>
        </p:nvCxnSpPr>
        <p:spPr>
          <a:xfrm flipV="1">
            <a:off x="10369334" y="4453600"/>
            <a:ext cx="2467213" cy="4735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363742" y="991227"/>
            <a:ext cx="2067783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현상</a:t>
            </a:r>
            <a:r>
              <a:rPr lang="en-US" altLang="ko-KR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6</a:t>
            </a:r>
            <a:endParaRPr lang="ko-KR" altLang="en-US" sz="51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F4F0E6FA-DBF8-4A47-A3C1-8459FF048DFD}"/>
              </a:ext>
            </a:extLst>
          </p:cNvPr>
          <p:cNvCxnSpPr>
            <a:cxnSpLocks/>
          </p:cNvCxnSpPr>
          <p:nvPr/>
        </p:nvCxnSpPr>
        <p:spPr>
          <a:xfrm flipV="1">
            <a:off x="17147178" y="4456523"/>
            <a:ext cx="2248012" cy="1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343BD360-46A0-48CE-BC47-C4D58E679559}"/>
              </a:ext>
            </a:extLst>
          </p:cNvPr>
          <p:cNvCxnSpPr>
            <a:cxnSpLocks/>
          </p:cNvCxnSpPr>
          <p:nvPr/>
        </p:nvCxnSpPr>
        <p:spPr>
          <a:xfrm flipV="1">
            <a:off x="19395190" y="4453602"/>
            <a:ext cx="0" cy="2846849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타원 8">
            <a:extLst>
              <a:ext uri="{FF2B5EF4-FFF2-40B4-BE49-F238E27FC236}">
                <a16:creationId xmlns:a16="http://schemas.microsoft.com/office/drawing/2014/main" id="{CDC0EC71-B35D-4F33-91F7-1589464E0DA7}"/>
              </a:ext>
            </a:extLst>
          </p:cNvPr>
          <p:cNvSpPr/>
          <p:nvPr/>
        </p:nvSpPr>
        <p:spPr>
          <a:xfrm>
            <a:off x="19261666" y="7331425"/>
            <a:ext cx="267048" cy="26445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A8F70B-0954-417E-B3D2-E80EE7CB2E1F}"/>
              </a:ext>
            </a:extLst>
          </p:cNvPr>
          <p:cNvSpPr txBox="1"/>
          <p:nvPr/>
        </p:nvSpPr>
        <p:spPr>
          <a:xfrm>
            <a:off x="4234789" y="5510765"/>
            <a:ext cx="16284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뷰티</a:t>
            </a:r>
            <a:endParaRPr lang="en-US" altLang="ko-KR" sz="35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500" dirty="0" err="1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로드샵</a:t>
            </a:r>
            <a:r>
              <a:rPr lang="ko-KR" altLang="en-US" sz="35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en-US" altLang="ko-KR" sz="35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en-US" altLang="ko-KR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4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25</a:t>
            </a:r>
            <a:r>
              <a:rPr lang="en-US" altLang="ko-KR" sz="2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%</a:t>
            </a:r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9F5EB8DF-6602-4E2A-B7E0-6C7EDD627DAB}"/>
              </a:ext>
            </a:extLst>
          </p:cNvPr>
          <p:cNvSpPr/>
          <p:nvPr/>
        </p:nvSpPr>
        <p:spPr>
          <a:xfrm>
            <a:off x="12859179" y="5630848"/>
            <a:ext cx="466102" cy="45314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3</a:t>
            </a:r>
            <a:endParaRPr lang="ko-KR" altLang="en-US" sz="2000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5DA6FEB3-4C6A-4C60-8099-F073A3DA3720}"/>
              </a:ext>
            </a:extLst>
          </p:cNvPr>
          <p:cNvSpPr/>
          <p:nvPr/>
        </p:nvSpPr>
        <p:spPr>
          <a:xfrm>
            <a:off x="12859178" y="6226636"/>
            <a:ext cx="466103" cy="47651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4</a:t>
            </a:r>
            <a:endParaRPr lang="ko-KR" altLang="en-US" sz="2000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4230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359900" y="5918200"/>
            <a:ext cx="292100" cy="21717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900"/>
              </a:lnSpc>
              <a:tabLst/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8.000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  <a:tabLst/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6.000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  <a:tabLst/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4.000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  <a:tabLst/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2.000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  <a:tabLst/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0.000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9359900" y="4838700"/>
            <a:ext cx="355600" cy="622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900"/>
              </a:lnSpc>
              <a:tabLst/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12.000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  <a:tabLst/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10.000</a:t>
            </a:r>
          </a:p>
        </p:txBody>
      </p:sp>
      <p:sp>
        <p:nvSpPr>
          <p:cNvPr id="4" name="TextBox 1"/>
          <p:cNvSpPr txBox="1"/>
          <p:nvPr/>
        </p:nvSpPr>
        <p:spPr>
          <a:xfrm>
            <a:off x="2413000" y="5778500"/>
            <a:ext cx="254000" cy="2311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900"/>
              </a:lnSpc>
              <a:tabLst>
                <a:tab pos="63500" algn="l"/>
                <a:tab pos="190500" algn="l"/>
              </a:tabLst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1000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400"/>
              </a:lnSpc>
              <a:tabLst>
                <a:tab pos="63500" algn="l"/>
                <a:tab pos="190500" algn="l"/>
              </a:tabLst>
            </a:pPr>
            <a:r>
              <a:rPr lang="en-US" altLang="zh-CN" dirty="0"/>
              <a:t>	</a:t>
            </a: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800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400"/>
              </a:lnSpc>
              <a:tabLst>
                <a:tab pos="63500" algn="l"/>
                <a:tab pos="190500" algn="l"/>
              </a:tabLst>
            </a:pPr>
            <a:r>
              <a:rPr lang="en-US" altLang="zh-CN" dirty="0"/>
              <a:t>	</a:t>
            </a: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600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400"/>
              </a:lnSpc>
              <a:tabLst>
                <a:tab pos="63500" algn="l"/>
                <a:tab pos="190500" algn="l"/>
              </a:tabLst>
            </a:pPr>
            <a:r>
              <a:rPr lang="en-US" altLang="zh-CN" dirty="0"/>
              <a:t>	</a:t>
            </a: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400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400"/>
              </a:lnSpc>
              <a:tabLst>
                <a:tab pos="63500" algn="l"/>
                <a:tab pos="190500" algn="l"/>
              </a:tabLst>
            </a:pPr>
            <a:r>
              <a:rPr lang="en-US" altLang="zh-CN" dirty="0"/>
              <a:t>	</a:t>
            </a: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200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400"/>
              </a:lnSpc>
              <a:tabLst>
                <a:tab pos="63500" algn="l"/>
                <a:tab pos="190500" algn="l"/>
              </a:tabLst>
            </a:pPr>
            <a:r>
              <a:rPr lang="en-US" altLang="zh-CN" dirty="0"/>
              <a:t>		</a:t>
            </a: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0</a:t>
            </a:r>
          </a:p>
        </p:txBody>
      </p:sp>
      <p:sp>
        <p:nvSpPr>
          <p:cNvPr id="5" name="TextBox 1"/>
          <p:cNvSpPr txBox="1"/>
          <p:nvPr/>
        </p:nvSpPr>
        <p:spPr>
          <a:xfrm>
            <a:off x="2413000" y="4838700"/>
            <a:ext cx="254000" cy="5461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900"/>
              </a:lnSpc>
              <a:tabLst/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1400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400"/>
              </a:lnSpc>
              <a:tabLst/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1200</a:t>
            </a:r>
          </a:p>
        </p:txBody>
      </p:sp>
      <p:sp>
        <p:nvSpPr>
          <p:cNvPr id="6" name="TextBox 1"/>
          <p:cNvSpPr txBox="1"/>
          <p:nvPr/>
        </p:nvSpPr>
        <p:spPr>
          <a:xfrm>
            <a:off x="5854700" y="4546600"/>
            <a:ext cx="469900" cy="1778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400"/>
              </a:lnSpc>
              <a:tabLst/>
            </a:pPr>
            <a:r>
              <a:rPr lang="en-US" altLang="zh-CN" sz="1404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top10</a:t>
            </a:r>
          </a:p>
        </p:txBody>
      </p:sp>
      <p:sp>
        <p:nvSpPr>
          <p:cNvPr id="7" name="TextBox 1"/>
          <p:cNvSpPr txBox="1"/>
          <p:nvPr/>
        </p:nvSpPr>
        <p:spPr>
          <a:xfrm>
            <a:off x="5511800" y="8775700"/>
            <a:ext cx="711200" cy="114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900"/>
              </a:lnSpc>
              <a:tabLst/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연속소비</a:t>
            </a:r>
            <a:r>
              <a:rPr lang="en-US" altLang="zh-CN" sz="9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건수</a:t>
            </a:r>
          </a:p>
        </p:txBody>
      </p:sp>
      <p:sp>
        <p:nvSpPr>
          <p:cNvPr id="8" name="TextBox 1"/>
          <p:cNvSpPr txBox="1"/>
          <p:nvPr/>
        </p:nvSpPr>
        <p:spPr>
          <a:xfrm>
            <a:off x="6642100" y="8775700"/>
            <a:ext cx="330200" cy="1143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900"/>
              </a:lnSpc>
              <a:tabLst/>
            </a:pPr>
            <a:r>
              <a:rPr lang="en-US" altLang="zh-CN" sz="900" dirty="0">
                <a:solidFill>
                  <a:srgbClr val="ACACAC"/>
                </a:solidFill>
                <a:latin typeface="굴림" pitchFamily="18" charset="0"/>
                <a:cs typeface="굴림" pitchFamily="18" charset="0"/>
              </a:rPr>
              <a:t>상관도</a:t>
            </a:r>
          </a:p>
        </p:txBody>
      </p:sp>
      <p:sp>
        <p:nvSpPr>
          <p:cNvPr id="9" name="TextBox 1"/>
          <p:cNvSpPr txBox="1"/>
          <p:nvPr/>
        </p:nvSpPr>
        <p:spPr>
          <a:xfrm>
            <a:off x="15062200" y="5435600"/>
            <a:ext cx="4445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996" dirty="0">
                <a:solidFill>
                  <a:srgbClr val="9F9F9F"/>
                </a:solidFill>
                <a:latin typeface="MS Reference Sans Serif" pitchFamily="18" charset="0"/>
                <a:cs typeface="MS Reference Sans Serif" pitchFamily="18" charset="0"/>
              </a:rPr>
              <a:t>10.847</a:t>
            </a:r>
          </a:p>
        </p:txBody>
      </p:sp>
      <p:sp>
        <p:nvSpPr>
          <p:cNvPr id="10" name="TextBox 1"/>
          <p:cNvSpPr txBox="1"/>
          <p:nvPr/>
        </p:nvSpPr>
        <p:spPr>
          <a:xfrm>
            <a:off x="13601700" y="3670300"/>
            <a:ext cx="520700" cy="1041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>
                <a:tab pos="165100" algn="l"/>
              </a:tabLst>
            </a:pPr>
            <a:r>
              <a:rPr lang="en-US" altLang="zh-CN" sz="996" dirty="0">
                <a:solidFill>
                  <a:srgbClr val="9F9F9F"/>
                </a:solidFill>
                <a:latin typeface="MS Reference Sans Serif" pitchFamily="18" charset="0"/>
                <a:cs typeface="MS Reference Sans Serif" pitchFamily="18" charset="0"/>
              </a:rPr>
              <a:t>5.861</a:t>
            </a:r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1000"/>
              </a:lnSpc>
            </a:pPr>
            <a:endParaRPr lang="en-US" altLang="zh-CN" dirty="0"/>
          </a:p>
          <a:p>
            <a:pPr>
              <a:lnSpc>
                <a:spcPts val="2000"/>
              </a:lnSpc>
              <a:tabLst>
                <a:tab pos="165100" algn="l"/>
              </a:tabLst>
            </a:pPr>
            <a:r>
              <a:rPr lang="en-US" altLang="zh-CN" dirty="0"/>
              <a:t>	</a:t>
            </a:r>
            <a:r>
              <a:rPr lang="en-US" altLang="zh-CN" sz="996" dirty="0">
                <a:solidFill>
                  <a:srgbClr val="9F9F9F"/>
                </a:solidFill>
                <a:latin typeface="MS Reference Sans Serif" pitchFamily="18" charset="0"/>
                <a:cs typeface="MS Reference Sans Serif" pitchFamily="18" charset="0"/>
              </a:rPr>
              <a:t>6.396</a:t>
            </a:r>
          </a:p>
        </p:txBody>
      </p:sp>
      <p:sp>
        <p:nvSpPr>
          <p:cNvPr id="13" name="TextBox 1"/>
          <p:cNvSpPr txBox="1"/>
          <p:nvPr/>
        </p:nvSpPr>
        <p:spPr>
          <a:xfrm>
            <a:off x="11226800" y="8775700"/>
            <a:ext cx="3683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996" dirty="0">
                <a:solidFill>
                  <a:srgbClr val="9F9F9F"/>
                </a:solidFill>
                <a:latin typeface="MS Reference Sans Serif" pitchFamily="18" charset="0"/>
                <a:cs typeface="MS Reference Sans Serif" pitchFamily="18" charset="0"/>
              </a:rPr>
              <a:t>426</a:t>
            </a:r>
            <a:r>
              <a:rPr lang="en-US" altLang="zh-CN" sz="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96" dirty="0">
                <a:solidFill>
                  <a:srgbClr val="9F9F9F"/>
                </a:solidFill>
                <a:latin typeface="맑은 고딕" pitchFamily="18" charset="0"/>
                <a:cs typeface="맑은 고딕" pitchFamily="18" charset="0"/>
              </a:rPr>
              <a:t>건</a:t>
            </a:r>
          </a:p>
        </p:txBody>
      </p:sp>
      <p:sp>
        <p:nvSpPr>
          <p:cNvPr id="14" name="TextBox 1"/>
          <p:cNvSpPr txBox="1"/>
          <p:nvPr/>
        </p:nvSpPr>
        <p:spPr>
          <a:xfrm>
            <a:off x="12319000" y="7404100"/>
            <a:ext cx="4445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996" dirty="0">
                <a:solidFill>
                  <a:srgbClr val="9F9F9F"/>
                </a:solidFill>
                <a:latin typeface="MS Reference Sans Serif" pitchFamily="18" charset="0"/>
                <a:cs typeface="MS Reference Sans Serif" pitchFamily="18" charset="0"/>
              </a:rPr>
              <a:t>1236</a:t>
            </a:r>
            <a:r>
              <a:rPr lang="en-US" altLang="zh-CN" sz="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96" dirty="0">
                <a:solidFill>
                  <a:srgbClr val="9F9F9F"/>
                </a:solidFill>
                <a:latin typeface="맑은 고딕" pitchFamily="18" charset="0"/>
                <a:cs typeface="맑은 고딕" pitchFamily="18" charset="0"/>
              </a:rPr>
              <a:t>건</a:t>
            </a:r>
          </a:p>
        </p:txBody>
      </p:sp>
      <p:sp>
        <p:nvSpPr>
          <p:cNvPr id="15" name="TextBox 1"/>
          <p:cNvSpPr txBox="1"/>
          <p:nvPr/>
        </p:nvSpPr>
        <p:spPr>
          <a:xfrm>
            <a:off x="13500100" y="8534400"/>
            <a:ext cx="3683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996" dirty="0">
                <a:solidFill>
                  <a:srgbClr val="9F9F9F"/>
                </a:solidFill>
                <a:latin typeface="MS Reference Sans Serif" pitchFamily="18" charset="0"/>
                <a:cs typeface="MS Reference Sans Serif" pitchFamily="18" charset="0"/>
              </a:rPr>
              <a:t>573</a:t>
            </a:r>
            <a:r>
              <a:rPr lang="en-US" altLang="zh-CN" sz="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96" dirty="0">
                <a:solidFill>
                  <a:srgbClr val="9F9F9F"/>
                </a:solidFill>
                <a:latin typeface="맑은 고딕" pitchFamily="18" charset="0"/>
                <a:cs typeface="맑은 고딕" pitchFamily="18" charset="0"/>
              </a:rPr>
              <a:t>건</a:t>
            </a:r>
          </a:p>
        </p:txBody>
      </p:sp>
      <p:sp>
        <p:nvSpPr>
          <p:cNvPr id="16" name="TextBox 1"/>
          <p:cNvSpPr txBox="1"/>
          <p:nvPr/>
        </p:nvSpPr>
        <p:spPr>
          <a:xfrm>
            <a:off x="14630400" y="8775700"/>
            <a:ext cx="368300" cy="1524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200"/>
              </a:lnSpc>
              <a:tabLst/>
            </a:pPr>
            <a:r>
              <a:rPr lang="en-US" altLang="zh-CN" sz="996" dirty="0">
                <a:solidFill>
                  <a:srgbClr val="9F9F9F"/>
                </a:solidFill>
                <a:latin typeface="MS Reference Sans Serif" pitchFamily="18" charset="0"/>
                <a:cs typeface="MS Reference Sans Serif" pitchFamily="18" charset="0"/>
              </a:rPr>
              <a:t>428</a:t>
            </a:r>
            <a:r>
              <a:rPr lang="en-US" altLang="zh-CN" sz="996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zh-CN" sz="996" dirty="0">
                <a:solidFill>
                  <a:srgbClr val="9F9F9F"/>
                </a:solidFill>
                <a:latin typeface="맑은 고딕" pitchFamily="18" charset="0"/>
                <a:cs typeface="맑은 고딕" pitchFamily="18" charset="0"/>
              </a:rPr>
              <a:t>건</a:t>
            </a:r>
          </a:p>
        </p:txBody>
      </p:sp>
      <p:sp>
        <p:nvSpPr>
          <p:cNvPr id="17" name="TextBox 1"/>
          <p:cNvSpPr txBox="1"/>
          <p:nvPr/>
        </p:nvSpPr>
        <p:spPr>
          <a:xfrm>
            <a:off x="11264900" y="9893300"/>
            <a:ext cx="153888" cy="22269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500"/>
              </a:lnSpc>
              <a:tabLst/>
            </a:pPr>
            <a:r>
              <a:rPr lang="en-US" altLang="zh-CN" sz="1200" dirty="0">
                <a:solidFill>
                  <a:srgbClr val="ACACAC"/>
                </a:solidFill>
                <a:latin typeface="맑은 고딕" pitchFamily="18" charset="0"/>
                <a:cs typeface="맑은 고딕" pitchFamily="18" charset="0"/>
              </a:rPr>
              <a:t>패</a:t>
            </a:r>
          </a:p>
        </p:txBody>
      </p:sp>
      <p:sp>
        <p:nvSpPr>
          <p:cNvPr id="19" name="TextBox 1"/>
          <p:cNvSpPr txBox="1"/>
          <p:nvPr/>
        </p:nvSpPr>
        <p:spPr>
          <a:xfrm>
            <a:off x="13373100" y="9893300"/>
            <a:ext cx="596900" cy="190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500"/>
              </a:lnSpc>
              <a:tabLst/>
            </a:pPr>
            <a:r>
              <a:rPr lang="en-US" altLang="zh-CN" sz="1200" dirty="0">
                <a:solidFill>
                  <a:srgbClr val="ACACAC"/>
                </a:solidFill>
                <a:latin typeface="맑은 고딕" pitchFamily="18" charset="0"/>
                <a:cs typeface="맑은 고딕" pitchFamily="18" charset="0"/>
              </a:rPr>
              <a:t>기타쇼핑</a:t>
            </a:r>
          </a:p>
        </p:txBody>
      </p:sp>
      <p:sp>
        <p:nvSpPr>
          <p:cNvPr id="20" name="TextBox 1"/>
          <p:cNvSpPr txBox="1"/>
          <p:nvPr/>
        </p:nvSpPr>
        <p:spPr>
          <a:xfrm>
            <a:off x="14668500" y="9893300"/>
            <a:ext cx="292100" cy="190500"/>
          </a:xfrm>
          <a:prstGeom prst="rect">
            <a:avLst/>
          </a:prstGeom>
          <a:noFill/>
        </p:spPr>
        <p:txBody>
          <a:bodyPr wrap="none" lIns="0" tIns="0" rIns="0" rtlCol="0">
            <a:spAutoFit/>
          </a:bodyPr>
          <a:lstStyle/>
          <a:p>
            <a:pPr>
              <a:lnSpc>
                <a:spcPts val="1500"/>
              </a:lnSpc>
              <a:tabLst/>
            </a:pPr>
            <a:r>
              <a:rPr lang="en-US" altLang="zh-CN" sz="1200" dirty="0">
                <a:solidFill>
                  <a:srgbClr val="ACACAC"/>
                </a:solidFill>
                <a:latin typeface="맑은 고딕" pitchFamily="18" charset="0"/>
                <a:cs typeface="맑은 고딕" pitchFamily="18" charset="0"/>
              </a:rPr>
              <a:t>택시</a:t>
            </a:r>
          </a:p>
        </p:txBody>
      </p:sp>
      <p:sp>
        <p:nvSpPr>
          <p:cNvPr id="22" name="Freeform 3"/>
          <p:cNvSpPr/>
          <p:nvPr/>
        </p:nvSpPr>
        <p:spPr>
          <a:xfrm>
            <a:off x="2242721" y="778764"/>
            <a:ext cx="1966950" cy="1354835"/>
          </a:xfrm>
          <a:custGeom>
            <a:avLst/>
            <a:gdLst>
              <a:gd name="connsiteX0" fmla="*/ 0 w 1966951"/>
              <a:gd name="connsiteY0" fmla="*/ 1354835 h 1354835"/>
              <a:gd name="connsiteX1" fmla="*/ 1966951 w 1966951"/>
              <a:gd name="connsiteY1" fmla="*/ 1354835 h 1354835"/>
              <a:gd name="connsiteX2" fmla="*/ 1966951 w 1966951"/>
              <a:gd name="connsiteY2" fmla="*/ 0 h 1354835"/>
              <a:gd name="connsiteX3" fmla="*/ 0 w 1966951"/>
              <a:gd name="connsiteY3" fmla="*/ 0 h 1354835"/>
              <a:gd name="connsiteX4" fmla="*/ 0 w 1966951"/>
              <a:gd name="connsiteY4" fmla="*/ 1354835 h 135483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966951" h="1354835">
                <a:moveTo>
                  <a:pt x="0" y="1354835"/>
                </a:moveTo>
                <a:lnTo>
                  <a:pt x="1966951" y="1354835"/>
                </a:lnTo>
                <a:lnTo>
                  <a:pt x="1966951" y="0"/>
                </a:lnTo>
                <a:lnTo>
                  <a:pt x="0" y="0"/>
                </a:lnTo>
                <a:lnTo>
                  <a:pt x="0" y="1354835"/>
                </a:lnTo>
              </a:path>
            </a:pathLst>
          </a:custGeom>
          <a:solidFill>
            <a:srgbClr val="2276C4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Freeform 3"/>
          <p:cNvSpPr/>
          <p:nvPr/>
        </p:nvSpPr>
        <p:spPr>
          <a:xfrm>
            <a:off x="4209671" y="776733"/>
            <a:ext cx="16841595" cy="1354835"/>
          </a:xfrm>
          <a:custGeom>
            <a:avLst/>
            <a:gdLst>
              <a:gd name="connsiteX0" fmla="*/ 0 w 16875250"/>
              <a:gd name="connsiteY0" fmla="*/ 1354835 h 1354835"/>
              <a:gd name="connsiteX1" fmla="*/ 16875250 w 16875250"/>
              <a:gd name="connsiteY1" fmla="*/ 1354835 h 1354835"/>
              <a:gd name="connsiteX2" fmla="*/ 16875250 w 16875250"/>
              <a:gd name="connsiteY2" fmla="*/ 0 h 1354835"/>
              <a:gd name="connsiteX3" fmla="*/ 0 w 16875250"/>
              <a:gd name="connsiteY3" fmla="*/ 0 h 1354835"/>
              <a:gd name="connsiteX4" fmla="*/ 0 w 16875250"/>
              <a:gd name="connsiteY4" fmla="*/ 1354835 h 135483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6875250" h="1354835">
                <a:moveTo>
                  <a:pt x="0" y="1354835"/>
                </a:moveTo>
                <a:lnTo>
                  <a:pt x="16875250" y="1354835"/>
                </a:lnTo>
                <a:lnTo>
                  <a:pt x="16875250" y="0"/>
                </a:lnTo>
                <a:lnTo>
                  <a:pt x="0" y="0"/>
                </a:lnTo>
                <a:lnTo>
                  <a:pt x="0" y="1354835"/>
                </a:lnTo>
              </a:path>
            </a:pathLst>
          </a:custGeom>
          <a:solidFill>
            <a:srgbClr val="73A8D9">
              <a:alpha val="100000"/>
            </a:srgbClr>
          </a:solidFill>
          <a:ln w="12700">
            <a:solidFill>
              <a:srgbClr val="73A8D9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8A2841-32F9-45FA-AA1A-D19508F7DC48}"/>
              </a:ext>
            </a:extLst>
          </p:cNvPr>
          <p:cNvSpPr txBox="1"/>
          <p:nvPr/>
        </p:nvSpPr>
        <p:spPr>
          <a:xfrm>
            <a:off x="4653379" y="1037393"/>
            <a:ext cx="160698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err="1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소비는 단일소비가 아닌 연속소비 패턴을 보였다</a:t>
            </a:r>
            <a:r>
              <a:rPr lang="en-US" altLang="ko-KR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  <a:endParaRPr lang="ko-KR" altLang="en-US" sz="48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363742" y="991227"/>
            <a:ext cx="2067783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현상</a:t>
            </a:r>
            <a:r>
              <a:rPr lang="en-US" altLang="ko-KR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7</a:t>
            </a:r>
            <a:endParaRPr lang="ko-KR" altLang="en-US" sz="51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93514" y="2306745"/>
            <a:ext cx="19146555" cy="853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0" name="그룹 159"/>
          <p:cNvGrpSpPr/>
          <p:nvPr/>
        </p:nvGrpSpPr>
        <p:grpSpPr>
          <a:xfrm>
            <a:off x="5316530" y="4332155"/>
            <a:ext cx="16710039" cy="5723122"/>
            <a:chOff x="5287372" y="4566618"/>
            <a:chExt cx="17343751" cy="6214827"/>
          </a:xfrm>
        </p:grpSpPr>
        <p:sp>
          <p:nvSpPr>
            <p:cNvPr id="41" name="직사각형 40"/>
            <p:cNvSpPr/>
            <p:nvPr/>
          </p:nvSpPr>
          <p:spPr>
            <a:xfrm>
              <a:off x="13654392" y="4566618"/>
              <a:ext cx="707732" cy="4527374"/>
            </a:xfrm>
            <a:prstGeom prst="rect">
              <a:avLst/>
            </a:prstGeom>
            <a:solidFill>
              <a:srgbClr val="EBE8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13654881" y="8609371"/>
              <a:ext cx="702434" cy="937364"/>
            </a:xfrm>
            <a:prstGeom prst="rect">
              <a:avLst/>
            </a:prstGeom>
            <a:solidFill>
              <a:srgbClr val="7AC0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0" name="그룹 29"/>
            <p:cNvGrpSpPr/>
            <p:nvPr/>
          </p:nvGrpSpPr>
          <p:grpSpPr>
            <a:xfrm>
              <a:off x="5287372" y="5291703"/>
              <a:ext cx="6513597" cy="3478954"/>
              <a:chOff x="2898851" y="4718806"/>
              <a:chExt cx="6578783" cy="3478954"/>
            </a:xfrm>
          </p:grpSpPr>
          <p:sp>
            <p:nvSpPr>
              <p:cNvPr id="39" name="직사각형 38"/>
              <p:cNvSpPr/>
              <p:nvPr/>
            </p:nvSpPr>
            <p:spPr>
              <a:xfrm rot="5400000">
                <a:off x="5153270" y="2464387"/>
                <a:ext cx="757527" cy="5266366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직사각형 51"/>
              <p:cNvSpPr/>
              <p:nvPr/>
            </p:nvSpPr>
            <p:spPr>
              <a:xfrm rot="5400000">
                <a:off x="4171257" y="4765155"/>
                <a:ext cx="793904" cy="3317201"/>
              </a:xfrm>
              <a:prstGeom prst="rect">
                <a:avLst/>
              </a:prstGeom>
              <a:solidFill>
                <a:srgbClr val="8BB6E0"/>
              </a:solidFill>
              <a:ln>
                <a:solidFill>
                  <a:srgbClr val="8BB6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직사각형 54"/>
              <p:cNvSpPr/>
              <p:nvPr/>
            </p:nvSpPr>
            <p:spPr>
              <a:xfrm rot="5400000">
                <a:off x="3975716" y="6338431"/>
                <a:ext cx="782465" cy="2936194"/>
              </a:xfrm>
              <a:prstGeom prst="rect">
                <a:avLst/>
              </a:prstGeom>
              <a:solidFill>
                <a:srgbClr val="8BB6E0"/>
              </a:solidFill>
              <a:ln>
                <a:solidFill>
                  <a:srgbClr val="8BB6E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6326675" y="4800982"/>
                <a:ext cx="1817742" cy="5681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dirty="0" err="1">
                    <a:solidFill>
                      <a:srgbClr val="FFFFFF"/>
                    </a:solidFill>
                    <a:latin typeface="a옛날목욕탕L" panose="02020600000000000000" pitchFamily="18" charset="-127"/>
                    <a:ea typeface="a옛날목욕탕L" panose="02020600000000000000" pitchFamily="18" charset="-127"/>
                  </a:rPr>
                  <a:t>뷰티로드샵</a:t>
                </a:r>
                <a:endParaRPr lang="ko-KR" altLang="en-US" sz="2800" dirty="0">
                  <a:solidFill>
                    <a:srgbClr val="FFFFFF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5206080" y="6144748"/>
                <a:ext cx="1552193" cy="584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dirty="0">
                    <a:solidFill>
                      <a:srgbClr val="FFFFFF"/>
                    </a:solidFill>
                    <a:latin typeface="a옛날목욕탕L" panose="02020600000000000000" pitchFamily="18" charset="-127"/>
                    <a:ea typeface="a옛날목욕탕L" panose="02020600000000000000" pitchFamily="18" charset="-127"/>
                  </a:rPr>
                  <a:t>패션</a:t>
                </a:r>
                <a:endParaRPr lang="en-US" altLang="ko-KR" sz="2800" dirty="0">
                  <a:solidFill>
                    <a:srgbClr val="FFFFFF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4491224" y="7497257"/>
                <a:ext cx="1552193" cy="584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800" dirty="0">
                    <a:solidFill>
                      <a:srgbClr val="FFFFFF"/>
                    </a:solidFill>
                    <a:latin typeface="a옛날목욕탕L" panose="02020600000000000000" pitchFamily="18" charset="-127"/>
                    <a:ea typeface="a옛날목욕탕L" panose="02020600000000000000" pitchFamily="18" charset="-127"/>
                  </a:rPr>
                  <a:t>백화점</a:t>
                </a:r>
                <a:endParaRPr lang="en-US" altLang="ko-KR" sz="2800" dirty="0">
                  <a:solidFill>
                    <a:srgbClr val="FFFFFF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8214841" y="4967044"/>
                <a:ext cx="1262793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500" dirty="0">
                    <a:solidFill>
                      <a:schemeClr val="bg1">
                        <a:lumMod val="50000"/>
                      </a:schemeClr>
                    </a:solidFill>
                  </a:rPr>
                  <a:t>10,847</a:t>
                </a:r>
                <a:r>
                  <a:rPr lang="ko-KR" altLang="en-US" sz="1500" dirty="0">
                    <a:solidFill>
                      <a:schemeClr val="bg1">
                        <a:lumMod val="50000"/>
                      </a:schemeClr>
                    </a:solidFill>
                  </a:rPr>
                  <a:t>건</a:t>
                </a: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6243626" y="6279970"/>
                <a:ext cx="1262793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500" dirty="0">
                    <a:solidFill>
                      <a:schemeClr val="bg1">
                        <a:lumMod val="50000"/>
                      </a:schemeClr>
                    </a:solidFill>
                  </a:rPr>
                  <a:t>6,396</a:t>
                </a:r>
                <a:r>
                  <a:rPr lang="ko-KR" altLang="en-US" sz="1500" dirty="0">
                    <a:solidFill>
                      <a:schemeClr val="bg1">
                        <a:lumMod val="50000"/>
                      </a:schemeClr>
                    </a:solidFill>
                  </a:rPr>
                  <a:t>건</a:t>
                </a:r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5870443" y="7675956"/>
                <a:ext cx="1262793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500" dirty="0">
                    <a:solidFill>
                      <a:schemeClr val="bg1">
                        <a:lumMod val="50000"/>
                      </a:schemeClr>
                    </a:solidFill>
                  </a:rPr>
                  <a:t>5,861</a:t>
                </a:r>
                <a:r>
                  <a:rPr lang="ko-KR" altLang="en-US" sz="1500" dirty="0">
                    <a:solidFill>
                      <a:schemeClr val="bg1">
                        <a:lumMod val="50000"/>
                      </a:schemeClr>
                    </a:solidFill>
                  </a:rPr>
                  <a:t>건</a:t>
                </a:r>
              </a:p>
            </p:txBody>
          </p:sp>
        </p:grpSp>
        <p:sp>
          <p:nvSpPr>
            <p:cNvPr id="69" name="직사각형 68"/>
            <p:cNvSpPr/>
            <p:nvPr/>
          </p:nvSpPr>
          <p:spPr>
            <a:xfrm>
              <a:off x="15155899" y="4592270"/>
              <a:ext cx="755348" cy="4501722"/>
            </a:xfrm>
            <a:prstGeom prst="rect">
              <a:avLst/>
            </a:prstGeom>
            <a:solidFill>
              <a:srgbClr val="EBE8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15165214" y="6475816"/>
              <a:ext cx="747950" cy="3065311"/>
            </a:xfrm>
            <a:prstGeom prst="rect">
              <a:avLst/>
            </a:prstGeom>
            <a:solidFill>
              <a:srgbClr val="5BB19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직사각형 69"/>
            <p:cNvSpPr/>
            <p:nvPr/>
          </p:nvSpPr>
          <p:spPr>
            <a:xfrm>
              <a:off x="16736331" y="4592270"/>
              <a:ext cx="747950" cy="4501722"/>
            </a:xfrm>
            <a:prstGeom prst="rect">
              <a:avLst/>
            </a:prstGeom>
            <a:solidFill>
              <a:srgbClr val="EBE8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" name="직사각형 70"/>
            <p:cNvSpPr/>
            <p:nvPr/>
          </p:nvSpPr>
          <p:spPr>
            <a:xfrm>
              <a:off x="18234697" y="4592269"/>
              <a:ext cx="708596" cy="4511907"/>
            </a:xfrm>
            <a:prstGeom prst="rect">
              <a:avLst/>
            </a:prstGeom>
            <a:solidFill>
              <a:srgbClr val="EBE8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직사각형 66"/>
            <p:cNvSpPr/>
            <p:nvPr/>
          </p:nvSpPr>
          <p:spPr>
            <a:xfrm>
              <a:off x="18234697" y="8593500"/>
              <a:ext cx="708596" cy="952051"/>
            </a:xfrm>
            <a:prstGeom prst="rect">
              <a:avLst/>
            </a:prstGeom>
            <a:solidFill>
              <a:srgbClr val="7AC0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2" name="직사각형 71"/>
            <p:cNvSpPr/>
            <p:nvPr/>
          </p:nvSpPr>
          <p:spPr>
            <a:xfrm>
              <a:off x="16738006" y="7893754"/>
              <a:ext cx="757460" cy="1646672"/>
            </a:xfrm>
            <a:prstGeom prst="rect">
              <a:avLst/>
            </a:prstGeom>
            <a:solidFill>
              <a:srgbClr val="7AC0A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3" name="눈물 방울 152"/>
            <p:cNvSpPr/>
            <p:nvPr/>
          </p:nvSpPr>
          <p:spPr>
            <a:xfrm rot="2571366">
              <a:off x="14828346" y="6405805"/>
              <a:ext cx="217628" cy="218896"/>
            </a:xfrm>
            <a:prstGeom prst="teardrop">
              <a:avLst/>
            </a:prstGeom>
            <a:solidFill>
              <a:srgbClr val="59B3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3438405" y="9745365"/>
              <a:ext cx="9192718" cy="103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900" dirty="0">
                  <a:solidFill>
                    <a:schemeClr val="bg1">
                      <a:lumMod val="50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 </a:t>
              </a:r>
              <a:r>
                <a:rPr lang="ko-KR" altLang="en-US" sz="2700" dirty="0">
                  <a:solidFill>
                    <a:schemeClr val="bg1">
                      <a:lumMod val="50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패션        </a:t>
              </a:r>
              <a:r>
                <a:rPr lang="ko-KR" altLang="en-US" sz="2600" dirty="0">
                  <a:solidFill>
                    <a:srgbClr val="5BB19A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카페</a:t>
              </a:r>
              <a:r>
                <a:rPr lang="ko-KR" altLang="en-US" sz="2700" dirty="0">
                  <a:solidFill>
                    <a:srgbClr val="5BB19A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      </a:t>
              </a:r>
              <a:r>
                <a:rPr lang="ko-KR" altLang="en-US" sz="2700" dirty="0">
                  <a:solidFill>
                    <a:schemeClr val="bg1">
                      <a:lumMod val="50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기타쇼핑    택시</a:t>
              </a:r>
              <a:endParaRPr lang="en-US" altLang="ko-KR" sz="27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  <a:p>
              <a:r>
                <a:rPr lang="en-US" altLang="ko-KR" sz="2700" dirty="0">
                  <a:solidFill>
                    <a:schemeClr val="bg1">
                      <a:lumMod val="50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             </a:t>
              </a:r>
              <a:r>
                <a:rPr lang="ko-KR" altLang="en-US" sz="2500" dirty="0">
                  <a:solidFill>
                    <a:srgbClr val="5BB19A"/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베이커리</a:t>
              </a:r>
              <a:r>
                <a:rPr lang="ko-KR" altLang="en-US" sz="2500" dirty="0">
                  <a:solidFill>
                    <a:schemeClr val="bg1">
                      <a:lumMod val="50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  </a:t>
              </a:r>
              <a:r>
                <a:rPr lang="ko-KR" altLang="en-US" sz="2700" dirty="0">
                  <a:solidFill>
                    <a:schemeClr val="bg1">
                      <a:lumMod val="50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        </a:t>
              </a: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5745886" y="9731513"/>
              <a:ext cx="9538564" cy="312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300" dirty="0">
                  <a:solidFill>
                    <a:schemeClr val="bg1">
                      <a:lumMod val="6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* </a:t>
              </a:r>
              <a:r>
                <a:rPr lang="ko-KR" altLang="en-US" sz="1300" dirty="0">
                  <a:solidFill>
                    <a:schemeClr val="bg1">
                      <a:lumMod val="6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업종연관도 </a:t>
              </a:r>
              <a:r>
                <a:rPr lang="en-US" altLang="ko-KR" sz="1300" dirty="0">
                  <a:solidFill>
                    <a:schemeClr val="bg1">
                      <a:lumMod val="6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: 100 x (</a:t>
              </a:r>
              <a:r>
                <a:rPr lang="ko-KR" altLang="en-US" sz="1300" dirty="0" err="1">
                  <a:solidFill>
                    <a:schemeClr val="bg1">
                      <a:lumMod val="6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드러그스토어</a:t>
              </a:r>
              <a:r>
                <a:rPr lang="ko-KR" altLang="en-US" sz="1300" dirty="0">
                  <a:solidFill>
                    <a:schemeClr val="bg1">
                      <a:lumMod val="6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 이용 전후 </a:t>
              </a:r>
              <a:r>
                <a:rPr lang="en-US" altLang="ko-KR" sz="1300" dirty="0">
                  <a:solidFill>
                    <a:schemeClr val="bg1">
                      <a:lumMod val="6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2</a:t>
              </a:r>
              <a:r>
                <a:rPr lang="ko-KR" altLang="en-US" sz="1300" dirty="0">
                  <a:solidFill>
                    <a:schemeClr val="bg1">
                      <a:lumMod val="6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건 이내 결제건수 </a:t>
              </a:r>
              <a:r>
                <a:rPr lang="en-US" altLang="ko-KR" sz="1300" dirty="0">
                  <a:solidFill>
                    <a:schemeClr val="bg1">
                      <a:lumMod val="6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/ </a:t>
              </a:r>
              <a:r>
                <a:rPr lang="ko-KR" altLang="en-US" sz="1300" dirty="0">
                  <a:solidFill>
                    <a:schemeClr val="bg1">
                      <a:lumMod val="65000"/>
                    </a:schemeClr>
                  </a:solidFill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총 결제건수</a:t>
              </a:r>
            </a:p>
          </p:txBody>
        </p:sp>
      </p:grpSp>
      <p:sp>
        <p:nvSpPr>
          <p:cNvPr id="159" name="TextBox 158"/>
          <p:cNvSpPr txBox="1"/>
          <p:nvPr/>
        </p:nvSpPr>
        <p:spPr>
          <a:xfrm>
            <a:off x="7348532" y="10641621"/>
            <a:ext cx="1086009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4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</a:t>
            </a:r>
            <a:r>
              <a:rPr lang="ko-KR" altLang="en-US" sz="34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드러그스토어</a:t>
            </a:r>
            <a:r>
              <a:rPr lang="ko-KR" altLang="en-US" sz="34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이용</a:t>
            </a:r>
            <a:r>
              <a:rPr lang="en-US" altLang="ko-KR" sz="34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’</a:t>
            </a:r>
            <a:r>
              <a:rPr lang="ko-KR" altLang="en-US" sz="34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은 </a:t>
            </a:r>
            <a:r>
              <a:rPr lang="ko-KR" altLang="en-US" sz="34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뷰티로드샵과</a:t>
            </a:r>
            <a:r>
              <a:rPr lang="ko-KR" altLang="en-US" sz="34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3400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34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가장 높은 연관성을 보였고</a:t>
            </a:r>
            <a:r>
              <a:rPr lang="en-US" altLang="ko-KR" sz="34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34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드러그스토어의</a:t>
            </a:r>
            <a:r>
              <a:rPr lang="ko-KR" altLang="en-US" sz="34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결제 전과 결제 후</a:t>
            </a:r>
            <a:endParaRPr lang="en-US" altLang="ko-KR" sz="3400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34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가장 많이 이용된 업종은 카페와 베이커리 이었습니다</a:t>
            </a:r>
            <a:r>
              <a:rPr lang="en-US" altLang="ko-KR" sz="34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ko-KR" altLang="en-US" sz="3400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10D5C6D-D486-4ED1-8A9E-3CA31A0F63F4}"/>
              </a:ext>
            </a:extLst>
          </p:cNvPr>
          <p:cNvSpPr/>
          <p:nvPr/>
        </p:nvSpPr>
        <p:spPr>
          <a:xfrm>
            <a:off x="12440254" y="4079530"/>
            <a:ext cx="6143917" cy="3356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7FFFC1C-E1DD-4EBC-A194-6A1DAB8890FE}"/>
              </a:ext>
            </a:extLst>
          </p:cNvPr>
          <p:cNvSpPr txBox="1"/>
          <p:nvPr/>
        </p:nvSpPr>
        <p:spPr>
          <a:xfrm>
            <a:off x="5316529" y="3096854"/>
            <a:ext cx="1091482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</a:t>
            </a:r>
            <a:r>
              <a:rPr lang="en-US" altLang="ko-KR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  <a:r>
              <a:rPr lang="en-US" altLang="ko-KR" sz="5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3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다른 </a:t>
            </a:r>
            <a:r>
              <a:rPr lang="ko-KR" altLang="en-US" sz="38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업종들과의</a:t>
            </a:r>
            <a:r>
              <a:rPr lang="ko-KR" altLang="en-US" sz="38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연관성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D06FA73-5E21-4266-9FE0-867AF2115EB0}"/>
              </a:ext>
            </a:extLst>
          </p:cNvPr>
          <p:cNvSpPr txBox="1"/>
          <p:nvPr/>
        </p:nvSpPr>
        <p:spPr>
          <a:xfrm>
            <a:off x="12440254" y="3086209"/>
            <a:ext cx="1091482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1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2</a:t>
            </a:r>
            <a:r>
              <a:rPr lang="en-US" altLang="ko-KR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  <a:r>
              <a:rPr lang="en-US" altLang="ko-KR" sz="51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37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연속적 소비패턴이 나타난 업종</a:t>
            </a:r>
          </a:p>
        </p:txBody>
      </p:sp>
      <p:sp>
        <p:nvSpPr>
          <p:cNvPr id="59" name="모서리가 둥근 직사각형 37">
            <a:extLst>
              <a:ext uri="{FF2B5EF4-FFF2-40B4-BE49-F238E27FC236}">
                <a16:creationId xmlns:a16="http://schemas.microsoft.com/office/drawing/2014/main" id="{E33A1F98-A936-4EB1-B1B5-B9FC8992C67E}"/>
              </a:ext>
            </a:extLst>
          </p:cNvPr>
          <p:cNvSpPr/>
          <p:nvPr/>
        </p:nvSpPr>
        <p:spPr>
          <a:xfrm>
            <a:off x="4431525" y="4216813"/>
            <a:ext cx="15453500" cy="5883219"/>
          </a:xfrm>
          <a:prstGeom prst="round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159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9">
            <a:extLst>
              <a:ext uri="{FF2B5EF4-FFF2-40B4-BE49-F238E27FC236}">
                <a16:creationId xmlns:a16="http://schemas.microsoft.com/office/drawing/2014/main" id="{08CA9D59-862D-413C-A07A-4B0EE2C3E00F}"/>
              </a:ext>
            </a:extLst>
          </p:cNvPr>
          <p:cNvSpPr/>
          <p:nvPr/>
        </p:nvSpPr>
        <p:spPr>
          <a:xfrm>
            <a:off x="3967045" y="3763838"/>
            <a:ext cx="1313556" cy="1251242"/>
          </a:xfrm>
          <a:prstGeom prst="roundRect">
            <a:avLst>
              <a:gd name="adj" fmla="val 7013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139700" dist="762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>
                <a:solidFill>
                  <a:prstClr val="white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01</a:t>
            </a:r>
          </a:p>
        </p:txBody>
      </p:sp>
      <p:sp>
        <p:nvSpPr>
          <p:cNvPr id="9" name="모서리가 둥근 직사각형 6">
            <a:extLst>
              <a:ext uri="{FF2B5EF4-FFF2-40B4-BE49-F238E27FC236}">
                <a16:creationId xmlns:a16="http://schemas.microsoft.com/office/drawing/2014/main" id="{EA7EA8A8-C3BB-44CA-B8E3-C2CC936FA297}"/>
              </a:ext>
            </a:extLst>
          </p:cNvPr>
          <p:cNvSpPr/>
          <p:nvPr/>
        </p:nvSpPr>
        <p:spPr>
          <a:xfrm>
            <a:off x="12197482" y="3258914"/>
            <a:ext cx="1309381" cy="1209517"/>
          </a:xfrm>
          <a:prstGeom prst="roundRect">
            <a:avLst>
              <a:gd name="adj" fmla="val 7013"/>
            </a:avLst>
          </a:prstGeom>
          <a:solidFill>
            <a:srgbClr val="B7DEE8">
              <a:alpha val="98000"/>
            </a:srgbClr>
          </a:solidFill>
          <a:ln>
            <a:noFill/>
          </a:ln>
          <a:effectLst>
            <a:outerShdw blurRad="139700" dist="762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b="1" dirty="0">
                <a:solidFill>
                  <a:prstClr val="white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03</a:t>
            </a:r>
          </a:p>
        </p:txBody>
      </p:sp>
      <p:sp>
        <p:nvSpPr>
          <p:cNvPr id="12" name="모서리가 둥근 직사각형 6">
            <a:extLst>
              <a:ext uri="{FF2B5EF4-FFF2-40B4-BE49-F238E27FC236}">
                <a16:creationId xmlns:a16="http://schemas.microsoft.com/office/drawing/2014/main" id="{7162050A-AC28-4C85-8D1B-9A04943B0DBC}"/>
              </a:ext>
            </a:extLst>
          </p:cNvPr>
          <p:cNvSpPr/>
          <p:nvPr/>
        </p:nvSpPr>
        <p:spPr>
          <a:xfrm>
            <a:off x="3971220" y="7219635"/>
            <a:ext cx="1309381" cy="1209517"/>
          </a:xfrm>
          <a:prstGeom prst="roundRect">
            <a:avLst>
              <a:gd name="adj" fmla="val 7013"/>
            </a:avLst>
          </a:prstGeom>
          <a:solidFill>
            <a:srgbClr val="B7DEE8"/>
          </a:solidFill>
          <a:ln>
            <a:noFill/>
          </a:ln>
          <a:effectLst>
            <a:outerShdw blurRad="139700" dist="762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b="1" dirty="0">
                <a:solidFill>
                  <a:prstClr val="white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</a:p>
        </p:txBody>
      </p:sp>
      <p:sp>
        <p:nvSpPr>
          <p:cNvPr id="13" name="모서리가 둥근 직사각형 6">
            <a:extLst>
              <a:ext uri="{FF2B5EF4-FFF2-40B4-BE49-F238E27FC236}">
                <a16:creationId xmlns:a16="http://schemas.microsoft.com/office/drawing/2014/main" id="{597ED109-17F5-4438-9D64-D3C5DD550301}"/>
              </a:ext>
            </a:extLst>
          </p:cNvPr>
          <p:cNvSpPr/>
          <p:nvPr/>
        </p:nvSpPr>
        <p:spPr>
          <a:xfrm>
            <a:off x="12305365" y="8545653"/>
            <a:ext cx="1309381" cy="1209517"/>
          </a:xfrm>
          <a:prstGeom prst="roundRect">
            <a:avLst>
              <a:gd name="adj" fmla="val 15230"/>
            </a:avLst>
          </a:prstGeom>
          <a:solidFill>
            <a:srgbClr val="B7DEE8">
              <a:alpha val="98000"/>
            </a:srgbClr>
          </a:solidFill>
          <a:ln>
            <a:noFill/>
          </a:ln>
          <a:effectLst>
            <a:outerShdw blurRad="139700" dist="762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b="1" dirty="0">
                <a:solidFill>
                  <a:prstClr val="white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70A676-1FD4-430C-ABD5-A3B01A7CC62A}"/>
              </a:ext>
            </a:extLst>
          </p:cNvPr>
          <p:cNvSpPr txBox="1"/>
          <p:nvPr/>
        </p:nvSpPr>
        <p:spPr>
          <a:xfrm>
            <a:off x="5578256" y="3776427"/>
            <a:ext cx="72739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구매에 대한 부담감이 없고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</a:p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특별한 목적 없이도 방문할 수 있는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드러그스토어는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20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대 소비자들에게 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생활밀착형 소비장소가 되었다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  <a:endParaRPr lang="ko-KR" altLang="en-US" sz="3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075583-D6D4-4011-95A3-0C0188DFA474}"/>
              </a:ext>
            </a:extLst>
          </p:cNvPr>
          <p:cNvSpPr txBox="1"/>
          <p:nvPr/>
        </p:nvSpPr>
        <p:spPr>
          <a:xfrm>
            <a:off x="14014906" y="6090073"/>
            <a:ext cx="79338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새롭고 다양한 것을 체험하고 싶어하는 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20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대에게 </a:t>
            </a:r>
            <a:r>
              <a:rPr lang="ko-KR" altLang="en-US" sz="3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내에서 체류시간과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연관된 프로모션을 진행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및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매장 밖 문화소비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와의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연결을 통해 문화마케팅을 제안한다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  <a:p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FD9CC8-4E21-438C-B160-366D5D91646D}"/>
              </a:ext>
            </a:extLst>
          </p:cNvPr>
          <p:cNvSpPr txBox="1"/>
          <p:nvPr/>
        </p:nvSpPr>
        <p:spPr>
          <a:xfrm>
            <a:off x="14033204" y="8545653"/>
            <a:ext cx="90782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드러그스토어의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결제 내역은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단일소비가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아닌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타업종과 연속적으로 이루어지고 있다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 </a:t>
            </a:r>
          </a:p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연관 업종 분석을 통해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효율적인 마케팅 및 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입지선정이 가능하다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</p:txBody>
      </p:sp>
      <p:sp>
        <p:nvSpPr>
          <p:cNvPr id="24" name="모서리가 둥근 직사각형 6">
            <a:extLst>
              <a:ext uri="{FF2B5EF4-FFF2-40B4-BE49-F238E27FC236}">
                <a16:creationId xmlns:a16="http://schemas.microsoft.com/office/drawing/2014/main" id="{486390C5-B9B8-4A45-AB4D-0031EFC0233A}"/>
              </a:ext>
            </a:extLst>
          </p:cNvPr>
          <p:cNvSpPr/>
          <p:nvPr/>
        </p:nvSpPr>
        <p:spPr>
          <a:xfrm>
            <a:off x="12217558" y="5910160"/>
            <a:ext cx="1309381" cy="1212350"/>
          </a:xfrm>
          <a:prstGeom prst="roundRect">
            <a:avLst>
              <a:gd name="adj" fmla="val 7013"/>
            </a:avLst>
          </a:prstGeom>
          <a:solidFill>
            <a:srgbClr val="B7DEE8">
              <a:alpha val="98000"/>
            </a:srgbClr>
          </a:solidFill>
          <a:ln>
            <a:noFill/>
          </a:ln>
          <a:effectLst>
            <a:outerShdw blurRad="139700" dist="762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b="1" dirty="0">
                <a:solidFill>
                  <a:prstClr val="white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C2F130-4494-42F1-AF06-04963533F421}"/>
              </a:ext>
            </a:extLst>
          </p:cNvPr>
          <p:cNvSpPr txBox="1"/>
          <p:nvPr/>
        </p:nvSpPr>
        <p:spPr>
          <a:xfrm>
            <a:off x="9989644" y="1436237"/>
            <a:ext cx="78845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결론 및 시사점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B00397-6AAD-42CB-8085-26A135A67426}"/>
              </a:ext>
            </a:extLst>
          </p:cNvPr>
          <p:cNvSpPr txBox="1"/>
          <p:nvPr/>
        </p:nvSpPr>
        <p:spPr>
          <a:xfrm>
            <a:off x="14090648" y="3269303"/>
            <a:ext cx="72739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드러그스토어의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뛰어난 접근성과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부담 없는 편안한 분위기를 통하여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남성이라는 새로운 고객을 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H&amp;B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시장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(health &amp; beauty)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으로 이끌 수 있게 되었다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AD1F06-BFE7-46AC-AB15-4517649A1484}"/>
              </a:ext>
            </a:extLst>
          </p:cNvPr>
          <p:cNvSpPr txBox="1"/>
          <p:nvPr/>
        </p:nvSpPr>
        <p:spPr>
          <a:xfrm>
            <a:off x="5575081" y="7266294"/>
            <a:ext cx="907826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내 체류시간이 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증가할수록 구매금액대가 높아지므로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드러그스토어는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정해진 물건을 </a:t>
            </a:r>
            <a:r>
              <a:rPr lang="ko-KR" altLang="en-US" sz="3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사러가는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곳이 아니라 다양한 제품의 체험을</a:t>
            </a:r>
            <a:endParaRPr lang="en-US" altLang="ko-KR" sz="3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통한 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‘</a:t>
            </a:r>
            <a:r>
              <a:rPr lang="ko-KR" altLang="en-US" sz="3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홀림소비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’</a:t>
            </a:r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가 일어나는 공간이다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 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2BD2262-C6C4-47C1-8C6A-50CD0EAF1182}"/>
              </a:ext>
            </a:extLst>
          </p:cNvPr>
          <p:cNvCxnSpPr>
            <a:cxnSpLocks/>
          </p:cNvCxnSpPr>
          <p:nvPr/>
        </p:nvCxnSpPr>
        <p:spPr>
          <a:xfrm>
            <a:off x="4645024" y="5207017"/>
            <a:ext cx="0" cy="18787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5E886B-2BC3-498A-8CD0-342141B77A6E}"/>
              </a:ext>
            </a:extLst>
          </p:cNvPr>
          <p:cNvCxnSpPr>
            <a:cxnSpLocks/>
          </p:cNvCxnSpPr>
          <p:nvPr/>
        </p:nvCxnSpPr>
        <p:spPr>
          <a:xfrm>
            <a:off x="12852172" y="4583523"/>
            <a:ext cx="0" cy="12469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44AED83-1297-4B59-9A67-F19DBE4A8CFA}"/>
              </a:ext>
            </a:extLst>
          </p:cNvPr>
          <p:cNvCxnSpPr>
            <a:cxnSpLocks/>
          </p:cNvCxnSpPr>
          <p:nvPr/>
        </p:nvCxnSpPr>
        <p:spPr>
          <a:xfrm>
            <a:off x="12852172" y="7219635"/>
            <a:ext cx="0" cy="12469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48ADCC-4E06-4D39-B837-486349F02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1425" y="5486400"/>
            <a:ext cx="12496800" cy="4525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이상 </a:t>
            </a:r>
            <a:r>
              <a:rPr lang="en-US" altLang="ko-KR" sz="4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5</a:t>
            </a:r>
            <a:r>
              <a:rPr lang="ko-KR" altLang="en-US" sz="4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조의 </a:t>
            </a:r>
            <a:r>
              <a:rPr lang="en-US" altLang="ko-KR" sz="4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ppt</a:t>
            </a:r>
            <a:r>
              <a:rPr lang="ko-KR" altLang="en-US" sz="4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보고를 마치겠습니다</a:t>
            </a:r>
            <a:r>
              <a:rPr lang="en-US" altLang="ko-KR" sz="4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  <a:p>
            <a:pPr marL="0" indent="0" algn="ctr">
              <a:buNone/>
            </a:pPr>
            <a:r>
              <a:rPr lang="ko-KR" altLang="en-US" sz="4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감사합니다 </a:t>
            </a:r>
            <a:r>
              <a:rPr lang="en-US" altLang="ko-KR" sz="4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: )</a:t>
            </a:r>
            <a:endParaRPr lang="ko-KR" altLang="en-US" sz="45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7699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15985725" y="6000418"/>
            <a:ext cx="1068173" cy="1096038"/>
          </a:xfrm>
          <a:custGeom>
            <a:avLst/>
            <a:gdLst>
              <a:gd name="connsiteX0" fmla="*/ 340907 w 1068173"/>
              <a:gd name="connsiteY0" fmla="*/ 38939 h 1096038"/>
              <a:gd name="connsiteX1" fmla="*/ 1025253 w 1068173"/>
              <a:gd name="connsiteY1" fmla="*/ 361519 h 1096038"/>
              <a:gd name="connsiteX2" fmla="*/ 727265 w 1068173"/>
              <a:gd name="connsiteY2" fmla="*/ 1057098 h 1096038"/>
              <a:gd name="connsiteX3" fmla="*/ 42919 w 1068173"/>
              <a:gd name="connsiteY3" fmla="*/ 734518 h 1096038"/>
              <a:gd name="connsiteX4" fmla="*/ 340907 w 1068173"/>
              <a:gd name="connsiteY4" fmla="*/ 38939 h 109603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173" h="1096038">
                <a:moveTo>
                  <a:pt x="340907" y="38939"/>
                </a:moveTo>
                <a:cubicBezTo>
                  <a:pt x="612105" y="-64057"/>
                  <a:pt x="918474" y="80341"/>
                  <a:pt x="1025253" y="361519"/>
                </a:cubicBezTo>
                <a:cubicBezTo>
                  <a:pt x="1131903" y="642697"/>
                  <a:pt x="998461" y="954101"/>
                  <a:pt x="727265" y="1057098"/>
                </a:cubicBezTo>
                <a:cubicBezTo>
                  <a:pt x="456065" y="1160095"/>
                  <a:pt x="149699" y="1015696"/>
                  <a:pt x="42919" y="734518"/>
                </a:cubicBezTo>
                <a:cubicBezTo>
                  <a:pt x="-63730" y="453340"/>
                  <a:pt x="69710" y="141937"/>
                  <a:pt x="340907" y="38939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16145749" y="6160506"/>
            <a:ext cx="748124" cy="775862"/>
          </a:xfrm>
          <a:custGeom>
            <a:avLst/>
            <a:gdLst>
              <a:gd name="connsiteX0" fmla="*/ 237636 w 748124"/>
              <a:gd name="connsiteY0" fmla="*/ 28585 h 775862"/>
              <a:gd name="connsiteX1" fmla="*/ 32587 w 748124"/>
              <a:gd name="connsiteY1" fmla="*/ 517535 h 775862"/>
              <a:gd name="connsiteX2" fmla="*/ 510486 w 748124"/>
              <a:gd name="connsiteY2" fmla="*/ 747277 h 775862"/>
              <a:gd name="connsiteX3" fmla="*/ 715536 w 748124"/>
              <a:gd name="connsiteY3" fmla="*/ 258327 h 775862"/>
              <a:gd name="connsiteX4" fmla="*/ 237636 w 748124"/>
              <a:gd name="connsiteY4" fmla="*/ 28585 h 77586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748124" h="775862">
                <a:moveTo>
                  <a:pt x="237636" y="28585"/>
                </a:moveTo>
                <a:cubicBezTo>
                  <a:pt x="49093" y="100212"/>
                  <a:pt x="-42702" y="319160"/>
                  <a:pt x="32587" y="517535"/>
                </a:cubicBezTo>
                <a:cubicBezTo>
                  <a:pt x="107878" y="716036"/>
                  <a:pt x="321816" y="818905"/>
                  <a:pt x="510486" y="747277"/>
                </a:cubicBezTo>
                <a:cubicBezTo>
                  <a:pt x="699030" y="675649"/>
                  <a:pt x="790827" y="456701"/>
                  <a:pt x="715536" y="258327"/>
                </a:cubicBezTo>
                <a:cubicBezTo>
                  <a:pt x="640244" y="59826"/>
                  <a:pt x="426307" y="-43043"/>
                  <a:pt x="237636" y="28585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Freeform 3"/>
          <p:cNvSpPr/>
          <p:nvPr/>
        </p:nvSpPr>
        <p:spPr>
          <a:xfrm>
            <a:off x="3019749" y="1146269"/>
            <a:ext cx="2994375" cy="2917833"/>
          </a:xfrm>
          <a:custGeom>
            <a:avLst/>
            <a:gdLst>
              <a:gd name="connsiteX0" fmla="*/ 0 w 3812016"/>
              <a:gd name="connsiteY0" fmla="*/ 1855470 h 3710940"/>
              <a:gd name="connsiteX1" fmla="*/ 1906007 w 3812016"/>
              <a:gd name="connsiteY1" fmla="*/ 0 h 3710940"/>
              <a:gd name="connsiteX2" fmla="*/ 3812016 w 3812016"/>
              <a:gd name="connsiteY2" fmla="*/ 1855470 h 3710940"/>
              <a:gd name="connsiteX3" fmla="*/ 1906007 w 3812016"/>
              <a:gd name="connsiteY3" fmla="*/ 3710940 h 3710940"/>
              <a:gd name="connsiteX4" fmla="*/ 0 w 3812016"/>
              <a:gd name="connsiteY4" fmla="*/ 1855470 h 371094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3812016" h="3710940">
                <a:moveTo>
                  <a:pt x="0" y="1855470"/>
                </a:moveTo>
                <a:cubicBezTo>
                  <a:pt x="0" y="830706"/>
                  <a:pt x="853335" y="0"/>
                  <a:pt x="1906007" y="0"/>
                </a:cubicBezTo>
                <a:cubicBezTo>
                  <a:pt x="2958679" y="0"/>
                  <a:pt x="3812016" y="830706"/>
                  <a:pt x="3812016" y="1855470"/>
                </a:cubicBezTo>
                <a:cubicBezTo>
                  <a:pt x="3812016" y="2880233"/>
                  <a:pt x="2958679" y="3710940"/>
                  <a:pt x="1906007" y="3710940"/>
                </a:cubicBezTo>
                <a:cubicBezTo>
                  <a:pt x="853335" y="3710940"/>
                  <a:pt x="0" y="2880233"/>
                  <a:pt x="0" y="1855470"/>
                </a:cubicBezTo>
              </a:path>
            </a:pathLst>
          </a:custGeom>
          <a:solidFill>
            <a:srgbClr val="0070C0"/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97EB83-83EE-44A1-97A8-0BC89826D286}"/>
              </a:ext>
            </a:extLst>
          </p:cNvPr>
          <p:cNvSpPr txBox="1"/>
          <p:nvPr/>
        </p:nvSpPr>
        <p:spPr>
          <a:xfrm>
            <a:off x="3656692" y="1984237"/>
            <a:ext cx="223447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목차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0A7CC6-AB73-43A0-A298-138C5EA7D03D}"/>
              </a:ext>
            </a:extLst>
          </p:cNvPr>
          <p:cNvSpPr txBox="1"/>
          <p:nvPr/>
        </p:nvSpPr>
        <p:spPr>
          <a:xfrm>
            <a:off x="8378825" y="8534070"/>
            <a:ext cx="140106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   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1 )    </a:t>
            </a:r>
            <a:r>
              <a:rPr lang="ko-KR" altLang="en-US" sz="26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드러그스토어는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KTX (killing time expense) 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가 되고 있다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  <a:p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    2 )    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목적없이 향한 발걸음이지만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‘</a:t>
            </a:r>
            <a:r>
              <a:rPr lang="ko-KR" altLang="en-US" sz="26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홀림소비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’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가 발생한다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  <a:p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    3 )   ‘</a:t>
            </a:r>
            <a:r>
              <a:rPr lang="ko-KR" altLang="en-US" sz="26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홀림소비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’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의 평균 금액은 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12,500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원 이었다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  <a:p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    4 )    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체류시간이 길어질수록 소비금액이 높았다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  <a:p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    5 )    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대학생들이 목적 없이도 </a:t>
            </a:r>
            <a:r>
              <a:rPr lang="ko-KR" altLang="en-US" sz="26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드러그스토어를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방문하는 이유는 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4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가지 이다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  <a:p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    6 )    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새로운 시장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‘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남성소비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’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가 증가하고있다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  <a:p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     7 )    </a:t>
            </a:r>
            <a:r>
              <a:rPr lang="ko-KR" altLang="en-US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단일소비가 아닌 연속소비 패턴을 보인다</a:t>
            </a:r>
            <a:r>
              <a:rPr lang="en-US" altLang="ko-KR" sz="26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 </a:t>
            </a:r>
          </a:p>
          <a:p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4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en-US" altLang="ko-KR" sz="34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008829-34BA-45E9-85A9-22C68C51ECFE}"/>
              </a:ext>
            </a:extLst>
          </p:cNvPr>
          <p:cNvSpPr txBox="1"/>
          <p:nvPr/>
        </p:nvSpPr>
        <p:spPr>
          <a:xfrm>
            <a:off x="8640990" y="3513434"/>
            <a:ext cx="730972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1.1  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이용이 증가하고 있는 오프라인 유통채널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1.2  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편의점과 </a:t>
            </a:r>
            <a:r>
              <a:rPr lang="ko-KR" altLang="en-US" sz="30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드러그스토어의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현황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1.3  </a:t>
            </a:r>
            <a:r>
              <a:rPr lang="ko-KR" altLang="en-US" sz="30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시장현황 분석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en-US" altLang="ko-KR" sz="3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1.4  </a:t>
            </a:r>
            <a:r>
              <a:rPr lang="ko-KR" altLang="en-US" sz="30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드러그스토어의</a:t>
            </a:r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주 이용고객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0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en-US" altLang="ko-KR" sz="30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en-US" altLang="ko-KR" sz="3000" dirty="0"/>
          </a:p>
          <a:p>
            <a:endParaRPr lang="ko-KR" altLang="en-US" sz="3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EC1E95-86EC-43B2-8AA6-EC41D847A0B7}"/>
              </a:ext>
            </a:extLst>
          </p:cNvPr>
          <p:cNvSpPr txBox="1"/>
          <p:nvPr/>
        </p:nvSpPr>
        <p:spPr>
          <a:xfrm>
            <a:off x="7916430" y="2605186"/>
            <a:ext cx="525852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조사개요</a:t>
            </a:r>
            <a:endParaRPr lang="en-US" altLang="ko-KR" sz="4800" dirty="0">
              <a:solidFill>
                <a:srgbClr val="0070C0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>
              <a:solidFill>
                <a:srgbClr val="75A9D9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C953E14-9D7B-4E11-9C41-4359360566BE}"/>
              </a:ext>
            </a:extLst>
          </p:cNvPr>
          <p:cNvSpPr txBox="1"/>
          <p:nvPr/>
        </p:nvSpPr>
        <p:spPr>
          <a:xfrm>
            <a:off x="8074025" y="8115280"/>
            <a:ext cx="571500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Data Insight </a:t>
            </a:r>
            <a:endParaRPr lang="en-US" altLang="ko-KR" sz="3600" dirty="0">
              <a:solidFill>
                <a:srgbClr val="0070C0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>
              <a:solidFill>
                <a:srgbClr val="75A9D9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57985AC-2EEF-4AA9-A4EB-779E01028AD2}"/>
              </a:ext>
            </a:extLst>
          </p:cNvPr>
          <p:cNvSpPr txBox="1"/>
          <p:nvPr/>
        </p:nvSpPr>
        <p:spPr>
          <a:xfrm>
            <a:off x="8074025" y="6093991"/>
            <a:ext cx="1303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7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조사목적</a:t>
            </a:r>
            <a:endParaRPr lang="en-US" altLang="ko-KR" sz="4700" dirty="0">
              <a:solidFill>
                <a:srgbClr val="0070C0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38DCDC2-A50D-4083-84E8-E775D92C10A4}"/>
              </a:ext>
            </a:extLst>
          </p:cNvPr>
          <p:cNvSpPr txBox="1"/>
          <p:nvPr/>
        </p:nvSpPr>
        <p:spPr>
          <a:xfrm>
            <a:off x="8640990" y="6973993"/>
            <a:ext cx="794004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20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대는 왜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언제 </a:t>
            </a:r>
            <a:r>
              <a:rPr lang="ko-KR" altLang="en-US" sz="2800" dirty="0" err="1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드러그스토어로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향하는가</a:t>
            </a:r>
            <a:r>
              <a: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?</a:t>
            </a:r>
            <a:r>
              <a:rPr lang="ko-KR" altLang="en-US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en-US" altLang="ko-KR" sz="2800" dirty="0">
              <a:solidFill>
                <a:schemeClr val="bg1">
                  <a:lumMod val="65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DD372FD-A45D-49F9-8192-A270899D8033}"/>
              </a:ext>
            </a:extLst>
          </p:cNvPr>
          <p:cNvCxnSpPr>
            <a:cxnSpLocks/>
          </p:cNvCxnSpPr>
          <p:nvPr/>
        </p:nvCxnSpPr>
        <p:spPr>
          <a:xfrm flipH="1" flipV="1">
            <a:off x="6931025" y="7945680"/>
            <a:ext cx="17704902" cy="4286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67BFA6A-6E9C-43E9-94B8-0DE80982E3F0}"/>
              </a:ext>
            </a:extLst>
          </p:cNvPr>
          <p:cNvSpPr txBox="1"/>
          <p:nvPr/>
        </p:nvSpPr>
        <p:spPr>
          <a:xfrm>
            <a:off x="7919605" y="2605184"/>
            <a:ext cx="525852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조사개요</a:t>
            </a:r>
            <a:endParaRPr lang="en-US" altLang="ko-KR" sz="4800" dirty="0">
              <a:solidFill>
                <a:srgbClr val="0070C0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>
              <a:solidFill>
                <a:srgbClr val="75A9D9"/>
              </a:solidFill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30CADB66-DCE2-4C87-A410-CA73C6EB4291}"/>
              </a:ext>
            </a:extLst>
          </p:cNvPr>
          <p:cNvCxnSpPr>
            <a:cxnSpLocks/>
          </p:cNvCxnSpPr>
          <p:nvPr/>
        </p:nvCxnSpPr>
        <p:spPr>
          <a:xfrm flipV="1">
            <a:off x="6931025" y="0"/>
            <a:ext cx="0" cy="14401800"/>
          </a:xfrm>
          <a:prstGeom prst="line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5109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24371300" cy="13716000"/>
          </a:xfrm>
          <a:prstGeom prst="rect">
            <a:avLst/>
          </a:prstGeom>
          <a:noFill/>
        </p:spPr>
      </p:pic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4371300" cy="13703300"/>
          </a:xfrm>
          <a:prstGeom prst="rect">
            <a:avLst/>
          </a:prstGeom>
          <a:noFill/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98F5934-4826-4F51-BF07-A757BA058B75}"/>
              </a:ext>
            </a:extLst>
          </p:cNvPr>
          <p:cNvSpPr/>
          <p:nvPr/>
        </p:nvSpPr>
        <p:spPr>
          <a:xfrm>
            <a:off x="9217025" y="11277600"/>
            <a:ext cx="457200" cy="6096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911F9E5-4567-4E87-B5E3-C844D1647390}"/>
              </a:ext>
            </a:extLst>
          </p:cNvPr>
          <p:cNvSpPr/>
          <p:nvPr/>
        </p:nvSpPr>
        <p:spPr>
          <a:xfrm>
            <a:off x="9674225" y="11277600"/>
            <a:ext cx="8077200" cy="609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E871108-E3A1-4FBD-AFE5-C160844BCE7C}"/>
              </a:ext>
            </a:extLst>
          </p:cNvPr>
          <p:cNvSpPr/>
          <p:nvPr/>
        </p:nvSpPr>
        <p:spPr>
          <a:xfrm>
            <a:off x="6473825" y="11277600"/>
            <a:ext cx="2743200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B75F85-A440-411F-8AA3-844C1589EB4E}"/>
              </a:ext>
            </a:extLst>
          </p:cNvPr>
          <p:cNvSpPr txBox="1"/>
          <p:nvPr/>
        </p:nvSpPr>
        <p:spPr>
          <a:xfrm>
            <a:off x="7108825" y="11201400"/>
            <a:ext cx="1165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(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전기대비 </a:t>
            </a:r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5%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상승</a:t>
            </a:r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)</a:t>
            </a:r>
            <a:r>
              <a:rPr lang="ko-KR" altLang="en-US" sz="36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3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3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52%</a:t>
            </a:r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(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전기대비</a:t>
            </a:r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3.8%</a:t>
            </a:r>
            <a:r>
              <a:rPr lang="ko-KR" altLang="en-US" sz="2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상승</a:t>
            </a:r>
            <a:r>
              <a:rPr lang="en-US" altLang="ko-KR" sz="2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)</a:t>
            </a:r>
            <a:r>
              <a:rPr lang="ko-KR" altLang="en-US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였습니다</a:t>
            </a:r>
            <a:r>
              <a:rPr lang="en-US" altLang="ko-KR" sz="3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  <a:endParaRPr lang="ko-KR" altLang="en-US" sz="32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6" name="액자 5">
            <a:extLst>
              <a:ext uri="{FF2B5EF4-FFF2-40B4-BE49-F238E27FC236}">
                <a16:creationId xmlns:a16="http://schemas.microsoft.com/office/drawing/2014/main" id="{FE3A39DE-598C-438E-ACDA-9803345B7BEE}"/>
              </a:ext>
            </a:extLst>
          </p:cNvPr>
          <p:cNvSpPr/>
          <p:nvPr/>
        </p:nvSpPr>
        <p:spPr>
          <a:xfrm>
            <a:off x="6350" y="-4482"/>
            <a:ext cx="24371300" cy="13703300"/>
          </a:xfrm>
          <a:prstGeom prst="frame">
            <a:avLst>
              <a:gd name="adj1" fmla="val 852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24371300" cy="13716000"/>
          </a:xfrm>
          <a:prstGeom prst="rect">
            <a:avLst/>
          </a:prstGeom>
          <a:noFill/>
        </p:spPr>
      </p:pic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24371300" cy="13703300"/>
          </a:xfrm>
          <a:prstGeom prst="rect">
            <a:avLst/>
          </a:prstGeom>
          <a:noFill/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2A55D38F-8216-4489-A8A3-B5F094675CDC}"/>
              </a:ext>
            </a:extLst>
          </p:cNvPr>
          <p:cNvSpPr/>
          <p:nvPr/>
        </p:nvSpPr>
        <p:spPr>
          <a:xfrm>
            <a:off x="19275425" y="8686800"/>
            <a:ext cx="457200" cy="4572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12EB1A-6762-478E-AA15-0B2C00D0F329}"/>
              </a:ext>
            </a:extLst>
          </p:cNvPr>
          <p:cNvSpPr txBox="1"/>
          <p:nvPr/>
        </p:nvSpPr>
        <p:spPr>
          <a:xfrm>
            <a:off x="19161125" y="8612744"/>
            <a:ext cx="685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EC51D5F-9BEA-4BF2-A977-7B1EE498F218}"/>
              </a:ext>
            </a:extLst>
          </p:cNvPr>
          <p:cNvSpPr/>
          <p:nvPr/>
        </p:nvSpPr>
        <p:spPr>
          <a:xfrm>
            <a:off x="3883025" y="6019800"/>
            <a:ext cx="533400" cy="533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464F9A5-472D-4E14-8CBE-950C3C8BF2E4}"/>
              </a:ext>
            </a:extLst>
          </p:cNvPr>
          <p:cNvSpPr/>
          <p:nvPr/>
        </p:nvSpPr>
        <p:spPr>
          <a:xfrm>
            <a:off x="3655483" y="7391400"/>
            <a:ext cx="533400" cy="533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3A1DBF7-69C4-4CD7-82D7-0BA8FDA4B4C0}"/>
              </a:ext>
            </a:extLst>
          </p:cNvPr>
          <p:cNvSpPr/>
          <p:nvPr/>
        </p:nvSpPr>
        <p:spPr>
          <a:xfrm>
            <a:off x="13408025" y="6007100"/>
            <a:ext cx="533400" cy="533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82273D8-7E35-42B4-9C87-456E0A7F1A50}"/>
              </a:ext>
            </a:extLst>
          </p:cNvPr>
          <p:cNvSpPr/>
          <p:nvPr/>
        </p:nvSpPr>
        <p:spPr>
          <a:xfrm>
            <a:off x="13599583" y="7924800"/>
            <a:ext cx="533400" cy="533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액자 11">
            <a:extLst>
              <a:ext uri="{FF2B5EF4-FFF2-40B4-BE49-F238E27FC236}">
                <a16:creationId xmlns:a16="http://schemas.microsoft.com/office/drawing/2014/main" id="{A69F1042-A306-4188-885F-CA3975BF01E8}"/>
              </a:ext>
            </a:extLst>
          </p:cNvPr>
          <p:cNvSpPr/>
          <p:nvPr/>
        </p:nvSpPr>
        <p:spPr>
          <a:xfrm>
            <a:off x="6350" y="-4482"/>
            <a:ext cx="24371300" cy="13703300"/>
          </a:xfrm>
          <a:prstGeom prst="frame">
            <a:avLst>
              <a:gd name="adj1" fmla="val 852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액자 11">
            <a:extLst>
              <a:ext uri="{FF2B5EF4-FFF2-40B4-BE49-F238E27FC236}">
                <a16:creationId xmlns:a16="http://schemas.microsoft.com/office/drawing/2014/main" id="{7436EEA9-BF29-49F9-837A-CAA18FB3E127}"/>
              </a:ext>
            </a:extLst>
          </p:cNvPr>
          <p:cNvSpPr/>
          <p:nvPr/>
        </p:nvSpPr>
        <p:spPr>
          <a:xfrm>
            <a:off x="0" y="-57090"/>
            <a:ext cx="24364951" cy="13735666"/>
          </a:xfrm>
          <a:prstGeom prst="frame">
            <a:avLst>
              <a:gd name="adj1" fmla="val 1444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D413A05-8972-4670-A2B7-FFB43B9AA760}"/>
              </a:ext>
            </a:extLst>
          </p:cNvPr>
          <p:cNvSpPr/>
          <p:nvPr/>
        </p:nvSpPr>
        <p:spPr>
          <a:xfrm>
            <a:off x="2816225" y="-56080"/>
            <a:ext cx="2954493" cy="552795"/>
          </a:xfrm>
          <a:prstGeom prst="round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CC7621-1CF1-49ED-B7E7-99F419A50E6D}"/>
              </a:ext>
            </a:extLst>
          </p:cNvPr>
          <p:cNvSpPr txBox="1"/>
          <p:nvPr/>
        </p:nvSpPr>
        <p:spPr>
          <a:xfrm>
            <a:off x="3654425" y="1275331"/>
            <a:ext cx="188976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1.3. </a:t>
            </a:r>
            <a:r>
              <a:rPr lang="ko-KR" altLang="en-US" sz="5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5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시장현황</a:t>
            </a:r>
            <a:r>
              <a:rPr lang="en-US" altLang="ko-KR" sz="5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: </a:t>
            </a:r>
            <a:r>
              <a:rPr lang="ko-KR" altLang="en-US" sz="5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가파르게 증가하고 있다</a:t>
            </a:r>
            <a:r>
              <a:rPr lang="en-US" altLang="ko-KR" sz="5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  <a:endParaRPr lang="ko-KR" altLang="en-US" sz="5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D1984AC-BAFB-4227-8C04-299ACA1BB931}"/>
              </a:ext>
            </a:extLst>
          </p:cNvPr>
          <p:cNvSpPr txBox="1"/>
          <p:nvPr/>
        </p:nvSpPr>
        <p:spPr>
          <a:xfrm>
            <a:off x="5347042" y="10353230"/>
            <a:ext cx="14249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드러그스토어는</a:t>
            </a:r>
            <a:r>
              <a:rPr lang="ko-KR" altLang="en-US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시장규모 약 </a:t>
            </a:r>
            <a:r>
              <a:rPr lang="en-US" altLang="ko-KR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2</a:t>
            </a:r>
            <a:r>
              <a:rPr lang="ko-KR" altLang="en-US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조</a:t>
            </a:r>
            <a:r>
              <a:rPr lang="en-US" altLang="ko-KR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130</a:t>
            </a:r>
            <a:r>
              <a:rPr lang="ko-KR" altLang="en-US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억원을</a:t>
            </a:r>
            <a:endParaRPr lang="en-US" altLang="ko-KR" sz="4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바라보고 있으며</a:t>
            </a:r>
            <a:r>
              <a:rPr lang="en-US" altLang="ko-KR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대형마트와</a:t>
            </a:r>
            <a:r>
              <a:rPr lang="en-US" altLang="ko-KR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4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편의점에 이은 </a:t>
            </a:r>
            <a:endParaRPr lang="en-US" altLang="ko-KR" sz="4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40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제 </a:t>
            </a:r>
            <a:r>
              <a:rPr lang="en-US" altLang="ko-KR" sz="40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4</a:t>
            </a:r>
            <a:r>
              <a:rPr lang="ko-KR" altLang="en-US" sz="4000" dirty="0">
                <a:solidFill>
                  <a:srgbClr val="0070C0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의 생활밀착형 </a:t>
            </a:r>
            <a:r>
              <a:rPr lang="ko-KR" altLang="en-US" sz="4000" dirty="0">
                <a:solidFill>
                  <a:srgbClr val="357EC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유통채널로 자리잡고 있습니다</a:t>
            </a:r>
            <a:r>
              <a:rPr lang="en-US" altLang="ko-KR" sz="4000" dirty="0">
                <a:solidFill>
                  <a:srgbClr val="357EC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 </a:t>
            </a:r>
            <a:endParaRPr lang="ko-KR" altLang="en-US" sz="4000" dirty="0">
              <a:solidFill>
                <a:srgbClr val="357EC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grpSp>
        <p:nvGrpSpPr>
          <p:cNvPr id="1031" name="그룹 1030">
            <a:extLst>
              <a:ext uri="{FF2B5EF4-FFF2-40B4-BE49-F238E27FC236}">
                <a16:creationId xmlns:a16="http://schemas.microsoft.com/office/drawing/2014/main" id="{801B7BD1-D17D-494D-A567-575479D9A52A}"/>
              </a:ext>
            </a:extLst>
          </p:cNvPr>
          <p:cNvGrpSpPr/>
          <p:nvPr/>
        </p:nvGrpSpPr>
        <p:grpSpPr>
          <a:xfrm>
            <a:off x="3868449" y="4539578"/>
            <a:ext cx="4977965" cy="4281213"/>
            <a:chOff x="3909697" y="4582578"/>
            <a:chExt cx="4977965" cy="4281213"/>
          </a:xfrm>
        </p:grpSpPr>
        <p:grpSp>
          <p:nvGrpSpPr>
            <p:cNvPr id="1029" name="그룹 1028">
              <a:extLst>
                <a:ext uri="{FF2B5EF4-FFF2-40B4-BE49-F238E27FC236}">
                  <a16:creationId xmlns:a16="http://schemas.microsoft.com/office/drawing/2014/main" id="{B16DD10C-064C-4304-8CCB-814AF708079E}"/>
                </a:ext>
              </a:extLst>
            </p:cNvPr>
            <p:cNvGrpSpPr/>
            <p:nvPr/>
          </p:nvGrpSpPr>
          <p:grpSpPr>
            <a:xfrm>
              <a:off x="3909697" y="4910376"/>
              <a:ext cx="4977965" cy="3953415"/>
              <a:chOff x="3909697" y="4910376"/>
              <a:chExt cx="4977965" cy="3953415"/>
            </a:xfrm>
          </p:grpSpPr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D1CC8988-92BC-4C23-8CAC-E559AF00B64E}"/>
                  </a:ext>
                </a:extLst>
              </p:cNvPr>
              <p:cNvGrpSpPr/>
              <p:nvPr/>
            </p:nvGrpSpPr>
            <p:grpSpPr>
              <a:xfrm>
                <a:off x="4178367" y="4910376"/>
                <a:ext cx="4000065" cy="3633588"/>
                <a:chOff x="4213510" y="4705059"/>
                <a:chExt cx="4000065" cy="3633588"/>
              </a:xfrm>
            </p:grpSpPr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404D6A37-9660-42C3-A9F6-964EA973CEC2}"/>
                    </a:ext>
                  </a:extLst>
                </p:cNvPr>
                <p:cNvSpPr/>
                <p:nvPr/>
              </p:nvSpPr>
              <p:spPr>
                <a:xfrm>
                  <a:off x="4213510" y="7212503"/>
                  <a:ext cx="500137" cy="1106956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D173B32B-533D-433F-90F4-A718AAB2E708}"/>
                    </a:ext>
                  </a:extLst>
                </p:cNvPr>
                <p:cNvSpPr/>
                <p:nvPr/>
              </p:nvSpPr>
              <p:spPr>
                <a:xfrm>
                  <a:off x="5031978" y="6721214"/>
                  <a:ext cx="500137" cy="1596900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1B8C50A8-558D-4091-980F-AA9E1B821ED7}"/>
                    </a:ext>
                  </a:extLst>
                </p:cNvPr>
                <p:cNvSpPr/>
                <p:nvPr/>
              </p:nvSpPr>
              <p:spPr>
                <a:xfrm>
                  <a:off x="5887431" y="6268937"/>
                  <a:ext cx="527493" cy="2049177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6" name="직사각형 25">
                  <a:extLst>
                    <a:ext uri="{FF2B5EF4-FFF2-40B4-BE49-F238E27FC236}">
                      <a16:creationId xmlns:a16="http://schemas.microsoft.com/office/drawing/2014/main" id="{F38DD505-4295-46DC-B019-7A21462DBFC6}"/>
                    </a:ext>
                  </a:extLst>
                </p:cNvPr>
                <p:cNvSpPr/>
                <p:nvPr/>
              </p:nvSpPr>
              <p:spPr>
                <a:xfrm>
                  <a:off x="6830226" y="5692280"/>
                  <a:ext cx="500138" cy="2635539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6D1F2189-0E5A-4A26-97CD-996FCDCFD280}"/>
                    </a:ext>
                  </a:extLst>
                </p:cNvPr>
                <p:cNvSpPr/>
                <p:nvPr/>
              </p:nvSpPr>
              <p:spPr>
                <a:xfrm>
                  <a:off x="7713035" y="4705059"/>
                  <a:ext cx="500540" cy="3633588"/>
                </a:xfrm>
                <a:prstGeom prst="rect">
                  <a:avLst/>
                </a:prstGeom>
                <a:solidFill>
                  <a:srgbClr val="2376C4">
                    <a:alpha val="87000"/>
                  </a:srgbClr>
                </a:solidFill>
                <a:ln>
                  <a:solidFill>
                    <a:srgbClr val="2376C4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4022E16F-0E3A-42F2-9B5E-C8777A82B55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97864" y="8534400"/>
                <a:ext cx="4380961" cy="0"/>
              </a:xfrm>
              <a:prstGeom prst="line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28" name="TextBox 1027">
                <a:extLst>
                  <a:ext uri="{FF2B5EF4-FFF2-40B4-BE49-F238E27FC236}">
                    <a16:creationId xmlns:a16="http://schemas.microsoft.com/office/drawing/2014/main" id="{BB4B2D2B-B993-42F6-B872-4EDE778D49DB}"/>
                  </a:ext>
                </a:extLst>
              </p:cNvPr>
              <p:cNvSpPr txBox="1"/>
              <p:nvPr/>
            </p:nvSpPr>
            <p:spPr>
              <a:xfrm>
                <a:off x="3909697" y="8540626"/>
                <a:ext cx="4977965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500" dirty="0"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  2014      2015      2016       2017     2018(</a:t>
                </a:r>
                <a:r>
                  <a:rPr lang="ko-KR" altLang="en-US" sz="1500" dirty="0"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추정</a:t>
                </a:r>
                <a:r>
                  <a:rPr lang="en-US" altLang="ko-KR" sz="1500" dirty="0"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)</a:t>
                </a:r>
                <a:endParaRPr lang="ko-KR" altLang="en-US" sz="1500" dirty="0">
                  <a:latin typeface="a옛날목욕탕M" panose="02020600000000000000" pitchFamily="18" charset="-127"/>
                  <a:ea typeface="a옛날목욕탕M" panose="02020600000000000000" pitchFamily="18" charset="-127"/>
                </a:endParaRPr>
              </a:p>
            </p:txBody>
          </p:sp>
        </p:grpSp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04F410C9-EA2E-4842-AAF1-B8FA2ED49536}"/>
                </a:ext>
              </a:extLst>
            </p:cNvPr>
            <p:cNvSpPr txBox="1"/>
            <p:nvPr/>
          </p:nvSpPr>
          <p:spPr>
            <a:xfrm>
              <a:off x="4118735" y="7104499"/>
              <a:ext cx="885578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7420</a:t>
              </a:r>
            </a:p>
            <a:p>
              <a:endParaRPr lang="ko-KR" altLang="en-U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CE1397E-19F1-4273-ACA3-B07B03578B68}"/>
                </a:ext>
              </a:extLst>
            </p:cNvPr>
            <p:cNvSpPr txBox="1"/>
            <p:nvPr/>
          </p:nvSpPr>
          <p:spPr>
            <a:xfrm>
              <a:off x="4983002" y="6600043"/>
              <a:ext cx="885578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9930</a:t>
              </a:r>
            </a:p>
            <a:p>
              <a:endParaRPr lang="ko-KR" alt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39DFD5E-1D11-46AB-BD9B-DC07C97069F6}"/>
                </a:ext>
              </a:extLst>
            </p:cNvPr>
            <p:cNvSpPr txBox="1"/>
            <p:nvPr/>
          </p:nvSpPr>
          <p:spPr>
            <a:xfrm>
              <a:off x="5684862" y="6156923"/>
              <a:ext cx="1034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/>
                <a:t>1</a:t>
              </a:r>
              <a:r>
                <a:rPr lang="ko-KR" altLang="en-US" sz="1400" dirty="0"/>
                <a:t>조</a:t>
              </a:r>
              <a:r>
                <a:rPr lang="en-US" altLang="ko-KR" sz="1600" dirty="0"/>
                <a:t>3020</a:t>
              </a:r>
              <a:endParaRPr lang="ko-KR" altLang="en-US" sz="16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44D087D-DA57-4523-ABC0-127DC7E5943C}"/>
                </a:ext>
              </a:extLst>
            </p:cNvPr>
            <p:cNvSpPr txBox="1"/>
            <p:nvPr/>
          </p:nvSpPr>
          <p:spPr>
            <a:xfrm>
              <a:off x="6627996" y="5590048"/>
              <a:ext cx="1034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/>
                <a:t>1</a:t>
              </a:r>
              <a:r>
                <a:rPr lang="ko-KR" altLang="en-US" sz="1400" dirty="0"/>
                <a:t>조</a:t>
              </a:r>
              <a:r>
                <a:rPr lang="en-US" altLang="ko-KR" sz="1600" dirty="0"/>
                <a:t>7170</a:t>
              </a:r>
              <a:endParaRPr lang="ko-KR" altLang="en-US" sz="16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0EEE8E9-376D-4312-8DAE-C73EAAA66FBE}"/>
                </a:ext>
              </a:extLst>
            </p:cNvPr>
            <p:cNvSpPr txBox="1"/>
            <p:nvPr/>
          </p:nvSpPr>
          <p:spPr>
            <a:xfrm>
              <a:off x="7540257" y="4582578"/>
              <a:ext cx="1034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/>
                <a:t>2</a:t>
              </a:r>
              <a:r>
                <a:rPr lang="ko-KR" altLang="en-US" sz="1400" dirty="0"/>
                <a:t>조</a:t>
              </a:r>
              <a:r>
                <a:rPr lang="en-US" altLang="ko-KR" sz="1600" dirty="0"/>
                <a:t>130</a:t>
              </a:r>
              <a:endParaRPr lang="ko-KR" altLang="en-US" sz="1600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A6569B97-390A-4C6B-BBC7-C3519A40E432}"/>
              </a:ext>
            </a:extLst>
          </p:cNvPr>
          <p:cNvSpPr txBox="1"/>
          <p:nvPr/>
        </p:nvSpPr>
        <p:spPr>
          <a:xfrm>
            <a:off x="9959944" y="8534146"/>
            <a:ext cx="497796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   </a:t>
            </a:r>
            <a:r>
              <a:rPr lang="en-US" altLang="ko-KR" sz="16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2014       2015       2016       2017</a:t>
            </a:r>
          </a:p>
          <a:p>
            <a:r>
              <a:rPr lang="en-US" altLang="ko-KR" sz="1300" dirty="0">
                <a:latin typeface="a옛날목욕탕M" panose="02020600000000000000" pitchFamily="18" charset="-127"/>
                <a:ea typeface="a옛날목욕탕M" panose="02020600000000000000" pitchFamily="18" charset="-127"/>
              </a:rPr>
              <a:t>                                             </a:t>
            </a:r>
            <a:endParaRPr lang="ko-KR" altLang="en-US" sz="1300" dirty="0"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6FDC9B39-9700-43D7-B21D-40930125A91C}"/>
              </a:ext>
            </a:extLst>
          </p:cNvPr>
          <p:cNvCxnSpPr>
            <a:cxnSpLocks/>
          </p:cNvCxnSpPr>
          <p:nvPr/>
        </p:nvCxnSpPr>
        <p:spPr>
          <a:xfrm>
            <a:off x="15344366" y="8491400"/>
            <a:ext cx="4664011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0CCEFFCF-57DC-45A3-9468-381E31F3C858}"/>
              </a:ext>
            </a:extLst>
          </p:cNvPr>
          <p:cNvSpPr txBox="1"/>
          <p:nvPr/>
        </p:nvSpPr>
        <p:spPr>
          <a:xfrm>
            <a:off x="16711665" y="8612941"/>
            <a:ext cx="2105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미용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/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뷰티 제품에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대한 관심이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증가했다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9EBFC529-7981-498D-A6D5-754FA6EE5D22}"/>
              </a:ext>
            </a:extLst>
          </p:cNvPr>
          <p:cNvSpPr txBox="1"/>
          <p:nvPr/>
        </p:nvSpPr>
        <p:spPr>
          <a:xfrm>
            <a:off x="14996039" y="8607405"/>
            <a:ext cx="2105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드러그스토어는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꼭 필요한 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유통채널이다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0920381-1B29-4E69-9517-2B4325C67A98}"/>
              </a:ext>
            </a:extLst>
          </p:cNvPr>
          <p:cNvSpPr txBox="1"/>
          <p:nvPr/>
        </p:nvSpPr>
        <p:spPr>
          <a:xfrm>
            <a:off x="18427291" y="8601608"/>
            <a:ext cx="2105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다른 유통채널과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차별화되었다고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생각한다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.</a:t>
            </a:r>
          </a:p>
        </p:txBody>
      </p:sp>
      <p:sp>
        <p:nvSpPr>
          <p:cNvPr id="83" name="액자 82">
            <a:extLst>
              <a:ext uri="{FF2B5EF4-FFF2-40B4-BE49-F238E27FC236}">
                <a16:creationId xmlns:a16="http://schemas.microsoft.com/office/drawing/2014/main" id="{08910221-00C4-48D6-A401-2913CBC3C796}"/>
              </a:ext>
            </a:extLst>
          </p:cNvPr>
          <p:cNvSpPr/>
          <p:nvPr/>
        </p:nvSpPr>
        <p:spPr>
          <a:xfrm>
            <a:off x="-31749" y="-65195"/>
            <a:ext cx="24371300" cy="13703300"/>
          </a:xfrm>
          <a:prstGeom prst="frame">
            <a:avLst>
              <a:gd name="adj1" fmla="val 852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241" name="그룹 240"/>
          <p:cNvGrpSpPr/>
          <p:nvPr/>
        </p:nvGrpSpPr>
        <p:grpSpPr>
          <a:xfrm>
            <a:off x="9657313" y="4157509"/>
            <a:ext cx="4346063" cy="4294184"/>
            <a:chOff x="9497523" y="4143659"/>
            <a:chExt cx="4160308" cy="4294184"/>
          </a:xfrm>
        </p:grpSpPr>
        <p:cxnSp>
          <p:nvCxnSpPr>
            <p:cNvPr id="248" name="직선 연결선 247"/>
            <p:cNvCxnSpPr/>
            <p:nvPr/>
          </p:nvCxnSpPr>
          <p:spPr>
            <a:xfrm>
              <a:off x="13217913" y="4158231"/>
              <a:ext cx="13502" cy="4279612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직선 연결선 246"/>
            <p:cNvCxnSpPr/>
            <p:nvPr/>
          </p:nvCxnSpPr>
          <p:spPr>
            <a:xfrm>
              <a:off x="12277017" y="4147070"/>
              <a:ext cx="13502" cy="4279612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직선 연결선 188"/>
            <p:cNvCxnSpPr/>
            <p:nvPr/>
          </p:nvCxnSpPr>
          <p:spPr>
            <a:xfrm>
              <a:off x="10301091" y="4150204"/>
              <a:ext cx="13502" cy="4279612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직선 연결선 245"/>
            <p:cNvCxnSpPr/>
            <p:nvPr/>
          </p:nvCxnSpPr>
          <p:spPr>
            <a:xfrm>
              <a:off x="11242430" y="4143659"/>
              <a:ext cx="13502" cy="4279612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A3C1BF4-6EA4-4B69-962F-E0A0FE106FA4}"/>
                </a:ext>
              </a:extLst>
            </p:cNvPr>
            <p:cNvSpPr txBox="1"/>
            <p:nvPr/>
          </p:nvSpPr>
          <p:spPr>
            <a:xfrm>
              <a:off x="10959011" y="7698375"/>
              <a:ext cx="60650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53</a:t>
              </a:r>
              <a:endParaRPr lang="ko-KR" altLang="en-US" sz="1500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DDC9492-208D-41BE-918B-023FB0F0B618}"/>
                </a:ext>
              </a:extLst>
            </p:cNvPr>
            <p:cNvSpPr txBox="1"/>
            <p:nvPr/>
          </p:nvSpPr>
          <p:spPr>
            <a:xfrm>
              <a:off x="11946421" y="7528817"/>
              <a:ext cx="60650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500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A9684004-B393-4CC1-BF1A-D5A154B37244}"/>
                </a:ext>
              </a:extLst>
            </p:cNvPr>
            <p:cNvSpPr txBox="1"/>
            <p:nvPr/>
          </p:nvSpPr>
          <p:spPr>
            <a:xfrm>
              <a:off x="13051329" y="7360970"/>
              <a:ext cx="60650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92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A080094-23C2-444D-909C-A00964EAABAE}"/>
                </a:ext>
              </a:extLst>
            </p:cNvPr>
            <p:cNvSpPr txBox="1"/>
            <p:nvPr/>
          </p:nvSpPr>
          <p:spPr>
            <a:xfrm>
              <a:off x="9882008" y="7861869"/>
              <a:ext cx="60650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30</a:t>
              </a:r>
              <a:endParaRPr lang="ko-KR" altLang="en-US" sz="1500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F3C18797-2F8E-4740-BCC3-7BFF24168192}"/>
                </a:ext>
              </a:extLst>
            </p:cNvPr>
            <p:cNvSpPr txBox="1"/>
            <p:nvPr/>
          </p:nvSpPr>
          <p:spPr>
            <a:xfrm>
              <a:off x="9827635" y="7220608"/>
              <a:ext cx="60650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104</a:t>
              </a:r>
              <a:endParaRPr lang="ko-KR" altLang="en-US" sz="1500" dirty="0"/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E40E7D4B-3A1E-45EE-AC60-4AE73997A119}"/>
                </a:ext>
              </a:extLst>
            </p:cNvPr>
            <p:cNvSpPr txBox="1"/>
            <p:nvPr/>
          </p:nvSpPr>
          <p:spPr>
            <a:xfrm>
              <a:off x="10866633" y="7028922"/>
              <a:ext cx="54345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113</a:t>
              </a:r>
              <a:endParaRPr lang="ko-KR" altLang="en-US" sz="1500" dirty="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7E73B360-E2C4-4F26-B512-C58B87F9D6E3}"/>
                </a:ext>
              </a:extLst>
            </p:cNvPr>
            <p:cNvSpPr txBox="1"/>
            <p:nvPr/>
          </p:nvSpPr>
          <p:spPr>
            <a:xfrm>
              <a:off x="12959801" y="6642352"/>
              <a:ext cx="60650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181</a:t>
              </a:r>
              <a:endParaRPr lang="ko-KR" altLang="en-US" sz="1500" dirty="0"/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37901EED-AEE2-4BC7-BCCD-A265FEC11DCA}"/>
                </a:ext>
              </a:extLst>
            </p:cNvPr>
            <p:cNvSpPr txBox="1"/>
            <p:nvPr/>
          </p:nvSpPr>
          <p:spPr>
            <a:xfrm>
              <a:off x="10843585" y="5509629"/>
              <a:ext cx="60650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552</a:t>
              </a:r>
              <a:endParaRPr lang="ko-KR" altLang="en-US" sz="1500" dirty="0"/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FA48ACEE-8656-4693-B69C-97F585DDC548}"/>
                </a:ext>
              </a:extLst>
            </p:cNvPr>
            <p:cNvSpPr txBox="1"/>
            <p:nvPr/>
          </p:nvSpPr>
          <p:spPr>
            <a:xfrm>
              <a:off x="11848610" y="4884953"/>
              <a:ext cx="60650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790</a:t>
              </a:r>
              <a:endParaRPr lang="ko-KR" altLang="en-US" sz="1500" dirty="0"/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79A4BFB4-672F-4B1E-B3DC-BC40B3351EBE}"/>
                </a:ext>
              </a:extLst>
            </p:cNvPr>
            <p:cNvSpPr txBox="1"/>
            <p:nvPr/>
          </p:nvSpPr>
          <p:spPr>
            <a:xfrm>
              <a:off x="12926378" y="4428890"/>
              <a:ext cx="60650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980</a:t>
              </a:r>
              <a:endParaRPr lang="ko-KR" altLang="en-US" sz="1500" dirty="0"/>
            </a:p>
          </p:txBody>
        </p:sp>
        <p:sp>
          <p:nvSpPr>
            <p:cNvPr id="1035" name="TextBox 1034">
              <a:extLst>
                <a:ext uri="{FF2B5EF4-FFF2-40B4-BE49-F238E27FC236}">
                  <a16:creationId xmlns:a16="http://schemas.microsoft.com/office/drawing/2014/main" id="{FD9BB812-298E-41C6-8674-B42D47EBE20A}"/>
                </a:ext>
              </a:extLst>
            </p:cNvPr>
            <p:cNvSpPr txBox="1"/>
            <p:nvPr/>
          </p:nvSpPr>
          <p:spPr>
            <a:xfrm>
              <a:off x="9517865" y="6038529"/>
              <a:ext cx="32745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A</a:t>
              </a:r>
              <a:endParaRPr lang="ko-KR" altLang="en-US" sz="1500" dirty="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A9F2B66E-C24B-4D0B-BF9C-4B3A98FF458F}"/>
                </a:ext>
              </a:extLst>
            </p:cNvPr>
            <p:cNvSpPr txBox="1"/>
            <p:nvPr/>
          </p:nvSpPr>
          <p:spPr>
            <a:xfrm>
              <a:off x="9500180" y="7260812"/>
              <a:ext cx="32745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B</a:t>
              </a:r>
              <a:endParaRPr lang="ko-KR" altLang="en-US" sz="1500" dirty="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F50EB86F-968D-460B-9906-FE3BBE897F5F}"/>
                </a:ext>
              </a:extLst>
            </p:cNvPr>
            <p:cNvSpPr txBox="1"/>
            <p:nvPr/>
          </p:nvSpPr>
          <p:spPr>
            <a:xfrm>
              <a:off x="9497523" y="7859958"/>
              <a:ext cx="327455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C</a:t>
              </a:r>
              <a:endParaRPr lang="ko-KR" altLang="en-US" sz="1500" dirty="0"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cxnSp>
          <p:nvCxnSpPr>
            <p:cNvPr id="82" name="직선 연결선 81"/>
            <p:cNvCxnSpPr/>
            <p:nvPr/>
          </p:nvCxnSpPr>
          <p:spPr>
            <a:xfrm flipV="1">
              <a:off x="10311626" y="5844355"/>
              <a:ext cx="958305" cy="30170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/>
            <p:cNvCxnSpPr>
              <a:cxnSpLocks/>
            </p:cNvCxnSpPr>
            <p:nvPr/>
          </p:nvCxnSpPr>
          <p:spPr>
            <a:xfrm flipV="1">
              <a:off x="11258885" y="5166389"/>
              <a:ext cx="1020704" cy="67781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직선 연결선 197"/>
            <p:cNvCxnSpPr>
              <a:cxnSpLocks/>
            </p:cNvCxnSpPr>
            <p:nvPr/>
          </p:nvCxnSpPr>
          <p:spPr>
            <a:xfrm flipV="1">
              <a:off x="12272693" y="4590473"/>
              <a:ext cx="1247310" cy="57644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직선 연결선 204"/>
            <p:cNvCxnSpPr/>
            <p:nvPr/>
          </p:nvCxnSpPr>
          <p:spPr>
            <a:xfrm flipV="1">
              <a:off x="10328838" y="7337381"/>
              <a:ext cx="956712" cy="8758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직선 연결선 207"/>
            <p:cNvCxnSpPr/>
            <p:nvPr/>
          </p:nvCxnSpPr>
          <p:spPr>
            <a:xfrm flipV="1">
              <a:off x="11275843" y="7247208"/>
              <a:ext cx="1014676" cy="9042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직선 연결선 210"/>
            <p:cNvCxnSpPr>
              <a:cxnSpLocks/>
            </p:cNvCxnSpPr>
            <p:nvPr/>
          </p:nvCxnSpPr>
          <p:spPr>
            <a:xfrm flipV="1">
              <a:off x="12283742" y="6965517"/>
              <a:ext cx="1143116" cy="28510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직선 연결선 220"/>
            <p:cNvCxnSpPr/>
            <p:nvPr/>
          </p:nvCxnSpPr>
          <p:spPr>
            <a:xfrm flipV="1">
              <a:off x="10319009" y="7994411"/>
              <a:ext cx="950922" cy="6403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직선 연결선 221"/>
            <p:cNvCxnSpPr>
              <a:cxnSpLocks/>
            </p:cNvCxnSpPr>
            <p:nvPr/>
          </p:nvCxnSpPr>
          <p:spPr>
            <a:xfrm flipV="1">
              <a:off x="11265282" y="7866549"/>
              <a:ext cx="1018460" cy="12693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TextBox 231">
              <a:extLst>
                <a:ext uri="{FF2B5EF4-FFF2-40B4-BE49-F238E27FC236}">
                  <a16:creationId xmlns:a16="http://schemas.microsoft.com/office/drawing/2014/main" id="{37901EED-AEE2-4BC7-BCCD-A265FEC11DCA}"/>
                </a:ext>
              </a:extLst>
            </p:cNvPr>
            <p:cNvSpPr txBox="1"/>
            <p:nvPr/>
          </p:nvSpPr>
          <p:spPr>
            <a:xfrm>
              <a:off x="9814133" y="6023001"/>
              <a:ext cx="60650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417</a:t>
              </a:r>
              <a:endParaRPr lang="ko-KR" altLang="en-US" sz="1500" dirty="0"/>
            </a:p>
          </p:txBody>
        </p: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37901EED-AEE2-4BC7-BCCD-A265FEC11DCA}"/>
                </a:ext>
              </a:extLst>
            </p:cNvPr>
            <p:cNvSpPr txBox="1"/>
            <p:nvPr/>
          </p:nvSpPr>
          <p:spPr>
            <a:xfrm>
              <a:off x="11884670" y="6882487"/>
              <a:ext cx="606502" cy="323165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123</a:t>
              </a:r>
              <a:endParaRPr lang="ko-KR" altLang="en-US" sz="1500" dirty="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4FEE2577-1EB2-48A2-99B9-1E1CBFCBDFE6}"/>
                </a:ext>
              </a:extLst>
            </p:cNvPr>
            <p:cNvSpPr txBox="1"/>
            <p:nvPr/>
          </p:nvSpPr>
          <p:spPr>
            <a:xfrm>
              <a:off x="9815038" y="6023161"/>
              <a:ext cx="60650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500" dirty="0"/>
                <a:t>417</a:t>
              </a:r>
              <a:endParaRPr lang="ko-KR" altLang="en-US" sz="1500" dirty="0"/>
            </a:p>
          </p:txBody>
        </p:sp>
      </p:grp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9C269AE5-5FD2-4960-ABB4-1A9A6682395F}"/>
              </a:ext>
            </a:extLst>
          </p:cNvPr>
          <p:cNvCxnSpPr>
            <a:cxnSpLocks/>
          </p:cNvCxnSpPr>
          <p:nvPr/>
        </p:nvCxnSpPr>
        <p:spPr>
          <a:xfrm>
            <a:off x="9736010" y="8455745"/>
            <a:ext cx="4380961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직선 연결선 226"/>
          <p:cNvCxnSpPr>
            <a:cxnSpLocks/>
          </p:cNvCxnSpPr>
          <p:nvPr/>
        </p:nvCxnSpPr>
        <p:spPr>
          <a:xfrm flipV="1">
            <a:off x="12562852" y="7769248"/>
            <a:ext cx="1292771" cy="10912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TextBox 196">
            <a:extLst>
              <a:ext uri="{FF2B5EF4-FFF2-40B4-BE49-F238E27FC236}">
                <a16:creationId xmlns:a16="http://schemas.microsoft.com/office/drawing/2014/main" id="{AF71B72C-B635-4D84-B0DE-EB867EE378A4}"/>
              </a:ext>
            </a:extLst>
          </p:cNvPr>
          <p:cNvSpPr txBox="1"/>
          <p:nvPr/>
        </p:nvSpPr>
        <p:spPr>
          <a:xfrm>
            <a:off x="12280718" y="8143743"/>
            <a:ext cx="29627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A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올리브영 </a:t>
            </a: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B</a:t>
            </a:r>
            <a:r>
              <a:rPr lang="ko-KR" altLang="en-US" sz="11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랄라블라</a:t>
            </a:r>
            <a:r>
              <a:rPr lang="ko-KR" altLang="en-US" sz="11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11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</a:t>
            </a:r>
            <a:r>
              <a:rPr lang="ko-KR" altLang="en-US" sz="11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롭스</a:t>
            </a:r>
            <a:endParaRPr lang="ko-KR" altLang="en-US" sz="1100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200" name="그룹 199"/>
          <p:cNvGrpSpPr/>
          <p:nvPr/>
        </p:nvGrpSpPr>
        <p:grpSpPr>
          <a:xfrm>
            <a:off x="15621401" y="4698136"/>
            <a:ext cx="4160224" cy="3804598"/>
            <a:chOff x="15663293" y="4475938"/>
            <a:chExt cx="4160224" cy="3804598"/>
          </a:xfrm>
        </p:grpSpPr>
        <p:grpSp>
          <p:nvGrpSpPr>
            <p:cNvPr id="195" name="그룹 194"/>
            <p:cNvGrpSpPr/>
            <p:nvPr/>
          </p:nvGrpSpPr>
          <p:grpSpPr>
            <a:xfrm>
              <a:off x="15663293" y="4478395"/>
              <a:ext cx="868382" cy="3800228"/>
              <a:chOff x="15503384" y="4365354"/>
              <a:chExt cx="677065" cy="4294094"/>
            </a:xfrm>
          </p:grpSpPr>
          <p:sp>
            <p:nvSpPr>
              <p:cNvPr id="267" name="직사각형 266"/>
              <p:cNvSpPr/>
              <p:nvPr/>
            </p:nvSpPr>
            <p:spPr>
              <a:xfrm>
                <a:off x="15503385" y="4365354"/>
                <a:ext cx="677064" cy="3926542"/>
              </a:xfrm>
              <a:prstGeom prst="rect">
                <a:avLst/>
              </a:prstGeom>
              <a:pattFill prst="wdUpDiag">
                <a:fgClr>
                  <a:srgbClr val="EBE8DD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8" name="직사각형 267"/>
              <p:cNvSpPr/>
              <p:nvPr/>
            </p:nvSpPr>
            <p:spPr>
              <a:xfrm>
                <a:off x="15503384" y="6022032"/>
                <a:ext cx="677064" cy="2637416"/>
              </a:xfrm>
              <a:prstGeom prst="rect">
                <a:avLst/>
              </a:prstGeom>
              <a:solidFill>
                <a:srgbClr val="2376C4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63</a:t>
                </a:r>
                <a:r>
                  <a:rPr lang="en-US" altLang="ko-KR" sz="1500" dirty="0"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%</a:t>
                </a:r>
                <a:endParaRPr lang="ko-KR" altLang="en-US" sz="1500" dirty="0">
                  <a:latin typeface="a옛날목욕탕M" panose="02020600000000000000" pitchFamily="18" charset="-127"/>
                  <a:ea typeface="a옛날목욕탕M" panose="02020600000000000000" pitchFamily="18" charset="-127"/>
                </a:endParaRPr>
              </a:p>
            </p:txBody>
          </p:sp>
        </p:grpSp>
        <p:grpSp>
          <p:nvGrpSpPr>
            <p:cNvPr id="199" name="그룹 198"/>
            <p:cNvGrpSpPr/>
            <p:nvPr/>
          </p:nvGrpSpPr>
          <p:grpSpPr>
            <a:xfrm>
              <a:off x="18955650" y="4475938"/>
              <a:ext cx="867867" cy="3801882"/>
              <a:chOff x="15633899" y="4735573"/>
              <a:chExt cx="677065" cy="4294095"/>
            </a:xfrm>
          </p:grpSpPr>
          <p:sp>
            <p:nvSpPr>
              <p:cNvPr id="270" name="직사각형 269"/>
              <p:cNvSpPr/>
              <p:nvPr/>
            </p:nvSpPr>
            <p:spPr>
              <a:xfrm>
                <a:off x="15633900" y="4735573"/>
                <a:ext cx="677064" cy="3926542"/>
              </a:xfrm>
              <a:prstGeom prst="rect">
                <a:avLst/>
              </a:prstGeom>
              <a:pattFill prst="wdUpDiag">
                <a:fgClr>
                  <a:srgbClr val="EBE8DD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1" name="직사각형 270"/>
              <p:cNvSpPr/>
              <p:nvPr/>
            </p:nvSpPr>
            <p:spPr>
              <a:xfrm>
                <a:off x="15633899" y="6882622"/>
                <a:ext cx="677064" cy="2147046"/>
              </a:xfrm>
              <a:prstGeom prst="rect">
                <a:avLst/>
              </a:prstGeom>
              <a:solidFill>
                <a:srgbClr val="2376C4">
                  <a:alpha val="9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51</a:t>
                </a:r>
                <a:r>
                  <a:rPr lang="en-US" altLang="ko-KR" sz="1500" dirty="0"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%</a:t>
                </a:r>
                <a:endParaRPr lang="ko-KR" altLang="en-US" sz="1500" dirty="0">
                  <a:latin typeface="a옛날목욕탕M" panose="02020600000000000000" pitchFamily="18" charset="-127"/>
                  <a:ea typeface="a옛날목욕탕M" panose="02020600000000000000" pitchFamily="18" charset="-127"/>
                </a:endParaRPr>
              </a:p>
            </p:txBody>
          </p:sp>
        </p:grpSp>
        <p:grpSp>
          <p:nvGrpSpPr>
            <p:cNvPr id="273" name="그룹 272"/>
            <p:cNvGrpSpPr/>
            <p:nvPr/>
          </p:nvGrpSpPr>
          <p:grpSpPr>
            <a:xfrm>
              <a:off x="17367579" y="4478654"/>
              <a:ext cx="867867" cy="3801882"/>
              <a:chOff x="15633899" y="4735573"/>
              <a:chExt cx="677065" cy="4294095"/>
            </a:xfrm>
          </p:grpSpPr>
          <p:sp>
            <p:nvSpPr>
              <p:cNvPr id="274" name="직사각형 273"/>
              <p:cNvSpPr/>
              <p:nvPr/>
            </p:nvSpPr>
            <p:spPr>
              <a:xfrm>
                <a:off x="15633900" y="4735573"/>
                <a:ext cx="677064" cy="3926542"/>
              </a:xfrm>
              <a:prstGeom prst="rect">
                <a:avLst/>
              </a:prstGeom>
              <a:pattFill prst="wdUpDiag">
                <a:fgClr>
                  <a:srgbClr val="EBE8DD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5" name="직사각형 274"/>
              <p:cNvSpPr/>
              <p:nvPr/>
            </p:nvSpPr>
            <p:spPr>
              <a:xfrm>
                <a:off x="15633899" y="6089232"/>
                <a:ext cx="677064" cy="2940436"/>
              </a:xfrm>
              <a:prstGeom prst="rect">
                <a:avLst/>
              </a:prstGeom>
              <a:solidFill>
                <a:srgbClr val="2376C4">
                  <a:alpha val="91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71</a:t>
                </a:r>
                <a:r>
                  <a:rPr lang="en-US" altLang="ko-KR" sz="1500" dirty="0"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%</a:t>
                </a:r>
                <a:endParaRPr lang="ko-KR" altLang="en-US" sz="1500" dirty="0">
                  <a:latin typeface="a옛날목욕탕M" panose="02020600000000000000" pitchFamily="18" charset="-127"/>
                  <a:ea typeface="a옛날목욕탕M" panose="02020600000000000000" pitchFamily="18" charset="-127"/>
                </a:endParaRPr>
              </a:p>
            </p:txBody>
          </p:sp>
        </p:grpSp>
      </p:grp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BF6DA4DC-BDA5-4AE5-B0A6-F48A1C81E630}"/>
              </a:ext>
            </a:extLst>
          </p:cNvPr>
          <p:cNvSpPr/>
          <p:nvPr/>
        </p:nvSpPr>
        <p:spPr>
          <a:xfrm>
            <a:off x="3654425" y="3186474"/>
            <a:ext cx="5029200" cy="71276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100" dirty="0">
                <a:solidFill>
                  <a:schemeClr val="tx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국내 </a:t>
            </a:r>
            <a:r>
              <a:rPr lang="ko-KR" altLang="en-US" sz="3100" dirty="0" err="1">
                <a:solidFill>
                  <a:schemeClr val="tx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3100" dirty="0">
                <a:solidFill>
                  <a:schemeClr val="tx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시장규모 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808855C6-F1F4-4DF8-8F3C-E2BF6F4F5EE2}"/>
              </a:ext>
            </a:extLst>
          </p:cNvPr>
          <p:cNvSpPr/>
          <p:nvPr/>
        </p:nvSpPr>
        <p:spPr>
          <a:xfrm>
            <a:off x="9516476" y="3158045"/>
            <a:ext cx="5045138" cy="70749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100" dirty="0" err="1">
                <a:solidFill>
                  <a:schemeClr val="tx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3100" dirty="0">
                <a:solidFill>
                  <a:schemeClr val="tx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매장 수  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A5D70F9E-4A5C-4401-A17D-EE6254FE50BD}"/>
              </a:ext>
            </a:extLst>
          </p:cNvPr>
          <p:cNvSpPr/>
          <p:nvPr/>
        </p:nvSpPr>
        <p:spPr>
          <a:xfrm>
            <a:off x="15370167" y="3185452"/>
            <a:ext cx="5056780" cy="68008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100" dirty="0" err="1">
                <a:solidFill>
                  <a:schemeClr val="tx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드러그스토어에</a:t>
            </a:r>
            <a:r>
              <a:rPr lang="ko-KR" altLang="en-US" sz="3100" dirty="0">
                <a:solidFill>
                  <a:schemeClr val="tx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대한 인식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5439147-1080-4560-8FEF-03420E024439}"/>
              </a:ext>
            </a:extLst>
          </p:cNvPr>
          <p:cNvSpPr txBox="1"/>
          <p:nvPr/>
        </p:nvSpPr>
        <p:spPr>
          <a:xfrm>
            <a:off x="12253423" y="7556876"/>
            <a:ext cx="63358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/>
              <a:t>87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1464429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A97BE33-6005-410A-A4C0-35D0CFE8D340}"/>
              </a:ext>
            </a:extLst>
          </p:cNvPr>
          <p:cNvSpPr/>
          <p:nvPr/>
        </p:nvSpPr>
        <p:spPr>
          <a:xfrm>
            <a:off x="17430491" y="5296181"/>
            <a:ext cx="2667000" cy="609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액자 5">
            <a:extLst>
              <a:ext uri="{FF2B5EF4-FFF2-40B4-BE49-F238E27FC236}">
                <a16:creationId xmlns:a16="http://schemas.microsoft.com/office/drawing/2014/main" id="{13249FA2-8B84-4622-9A89-AA9BD6388912}"/>
              </a:ext>
            </a:extLst>
          </p:cNvPr>
          <p:cNvSpPr/>
          <p:nvPr/>
        </p:nvSpPr>
        <p:spPr>
          <a:xfrm>
            <a:off x="6350" y="-61632"/>
            <a:ext cx="24371300" cy="13703300"/>
          </a:xfrm>
          <a:prstGeom prst="frame">
            <a:avLst>
              <a:gd name="adj1" fmla="val 852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A1AEE6-85A8-4477-B3AA-991A8ACE3ACC}"/>
              </a:ext>
            </a:extLst>
          </p:cNvPr>
          <p:cNvSpPr txBox="1"/>
          <p:nvPr/>
        </p:nvSpPr>
        <p:spPr>
          <a:xfrm>
            <a:off x="3631102" y="1274893"/>
            <a:ext cx="14630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1.4. </a:t>
            </a:r>
            <a:r>
              <a:rPr lang="ko-KR" altLang="en-US" sz="50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5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주 이용고객은 </a:t>
            </a:r>
            <a:r>
              <a:rPr lang="en-US" altLang="ko-KR" sz="5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20</a:t>
            </a:r>
            <a:r>
              <a:rPr lang="ko-KR" altLang="en-US" sz="5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대이다</a:t>
            </a:r>
            <a:r>
              <a:rPr lang="en-US" altLang="ko-KR" sz="5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  </a:t>
            </a:r>
            <a:endParaRPr lang="ko-KR" altLang="en-US" sz="50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505EA81-4030-443D-BC37-2AE0195FC3BD}"/>
              </a:ext>
            </a:extLst>
          </p:cNvPr>
          <p:cNvSpPr/>
          <p:nvPr/>
        </p:nvSpPr>
        <p:spPr>
          <a:xfrm>
            <a:off x="10238633" y="3982339"/>
            <a:ext cx="12188825" cy="35855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43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드러그스토어를</a:t>
            </a:r>
            <a:r>
              <a:rPr lang="ko-KR" altLang="en-US" sz="43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이용하는 </a:t>
            </a:r>
            <a:endParaRPr lang="en-US" altLang="ko-KR" sz="43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4200" dirty="0">
                <a:solidFill>
                  <a:srgbClr val="558ED5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고객의 </a:t>
            </a:r>
            <a:r>
              <a:rPr lang="en-US" altLang="ko-KR" sz="5000" dirty="0">
                <a:solidFill>
                  <a:srgbClr val="558ED5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52</a:t>
            </a:r>
            <a:r>
              <a:rPr lang="en-US" altLang="ko-KR" sz="3000" dirty="0">
                <a:solidFill>
                  <a:srgbClr val="558ED5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%</a:t>
            </a:r>
            <a:r>
              <a:rPr lang="ko-KR" altLang="en-US" sz="4200" dirty="0">
                <a:solidFill>
                  <a:srgbClr val="558ED5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는 </a:t>
            </a:r>
            <a:endParaRPr lang="en-US" altLang="ko-KR" sz="4200" dirty="0">
              <a:solidFill>
                <a:srgbClr val="558ED5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en-US" altLang="ko-KR" sz="4600" dirty="0">
                <a:solidFill>
                  <a:srgbClr val="558ED5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‘20</a:t>
            </a:r>
            <a:r>
              <a:rPr lang="ko-KR" altLang="en-US" sz="4600" dirty="0">
                <a:solidFill>
                  <a:srgbClr val="558ED5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대 대학생</a:t>
            </a:r>
            <a:r>
              <a:rPr lang="en-US" altLang="ko-KR" sz="4600" dirty="0">
                <a:solidFill>
                  <a:srgbClr val="558ED5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’</a:t>
            </a:r>
            <a:r>
              <a:rPr lang="ko-KR" altLang="en-US" sz="4000" dirty="0">
                <a:solidFill>
                  <a:srgbClr val="558ED5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이었습니다</a:t>
            </a:r>
            <a:r>
              <a:rPr lang="en-US" altLang="ko-KR" sz="4200" dirty="0">
                <a:solidFill>
                  <a:srgbClr val="558ED5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 </a:t>
            </a:r>
          </a:p>
          <a:p>
            <a:pPr algn="ctr"/>
            <a:r>
              <a:rPr lang="ko-KR" altLang="en-US" sz="42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드러그스토어의</a:t>
            </a:r>
            <a:r>
              <a:rPr lang="ko-KR" altLang="en-US" sz="42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44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어떤 점이 </a:t>
            </a:r>
            <a:endParaRPr lang="en-US" altLang="ko-KR" sz="44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pPr algn="ctr"/>
            <a:r>
              <a:rPr lang="ko-KR" altLang="en-US" sz="44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매력적으로 작용하는 것 일가요</a:t>
            </a:r>
            <a:r>
              <a:rPr lang="en-US" altLang="ko-KR" sz="44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?</a:t>
            </a:r>
            <a:endParaRPr lang="ko-KR" altLang="en-US" sz="44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28EDB260-FC57-4E23-AB7B-ADE2C501129F}"/>
              </a:ext>
            </a:extLst>
          </p:cNvPr>
          <p:cNvGrpSpPr/>
          <p:nvPr/>
        </p:nvGrpSpPr>
        <p:grpSpPr>
          <a:xfrm>
            <a:off x="5022812" y="4029016"/>
            <a:ext cx="4819650" cy="4309590"/>
            <a:chOff x="4397403" y="1415801"/>
            <a:chExt cx="3250680" cy="2943881"/>
          </a:xfrm>
        </p:grpSpPr>
        <p:grpSp>
          <p:nvGrpSpPr>
            <p:cNvPr id="62" name="그룹 61">
              <a:extLst>
                <a:ext uri="{FF2B5EF4-FFF2-40B4-BE49-F238E27FC236}">
                  <a16:creationId xmlns:a16="http://schemas.microsoft.com/office/drawing/2014/main" id="{111A06B3-A808-4DA2-9157-EDD8F0184DE2}"/>
                </a:ext>
              </a:extLst>
            </p:cNvPr>
            <p:cNvGrpSpPr/>
            <p:nvPr/>
          </p:nvGrpSpPr>
          <p:grpSpPr>
            <a:xfrm>
              <a:off x="5643858" y="1415801"/>
              <a:ext cx="830970" cy="890779"/>
              <a:chOff x="4519441" y="565043"/>
              <a:chExt cx="830970" cy="890779"/>
            </a:xfrm>
            <a:solidFill>
              <a:schemeClr val="accent6">
                <a:lumMod val="50000"/>
              </a:schemeClr>
            </a:solidFill>
          </p:grpSpPr>
          <p:sp>
            <p:nvSpPr>
              <p:cNvPr id="63" name="순서도: 데이터 3">
                <a:extLst>
                  <a:ext uri="{FF2B5EF4-FFF2-40B4-BE49-F238E27FC236}">
                    <a16:creationId xmlns:a16="http://schemas.microsoft.com/office/drawing/2014/main" id="{4900C9AD-9A83-43A2-88BF-2871D85401DB}"/>
                  </a:ext>
                </a:extLst>
              </p:cNvPr>
              <p:cNvSpPr/>
              <p:nvPr/>
            </p:nvSpPr>
            <p:spPr>
              <a:xfrm rot="2974051">
                <a:off x="4643521" y="548079"/>
                <a:ext cx="518775" cy="552703"/>
              </a:xfrm>
              <a:custGeom>
                <a:avLst/>
                <a:gdLst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8000 w 10000"/>
                  <a:gd name="connsiteY3" fmla="*/ 10000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6533 w 10000"/>
                  <a:gd name="connsiteY3" fmla="*/ 6380 h 10000"/>
                  <a:gd name="connsiteX4" fmla="*/ 0 w 10000"/>
                  <a:gd name="connsiteY4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10000"/>
                    </a:moveTo>
                    <a:lnTo>
                      <a:pt x="3796" y="3596"/>
                    </a:lnTo>
                    <a:lnTo>
                      <a:pt x="10000" y="0"/>
                    </a:lnTo>
                    <a:lnTo>
                      <a:pt x="6533" y="638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4" name="평행 사변형 63">
                <a:extLst>
                  <a:ext uri="{FF2B5EF4-FFF2-40B4-BE49-F238E27FC236}">
                    <a16:creationId xmlns:a16="http://schemas.microsoft.com/office/drawing/2014/main" id="{40D5DB5B-3E82-4FE2-B237-96FE22E38026}"/>
                  </a:ext>
                </a:extLst>
              </p:cNvPr>
              <p:cNvSpPr/>
              <p:nvPr/>
            </p:nvSpPr>
            <p:spPr>
              <a:xfrm rot="20828315">
                <a:off x="4859293" y="930811"/>
                <a:ext cx="491118" cy="472333"/>
              </a:xfrm>
              <a:prstGeom prst="parallelogram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5" name="직사각형 8">
                <a:extLst>
                  <a:ext uri="{FF2B5EF4-FFF2-40B4-BE49-F238E27FC236}">
                    <a16:creationId xmlns:a16="http://schemas.microsoft.com/office/drawing/2014/main" id="{C8794BC6-A735-49A4-BC2B-2B3C0EEBEAB3}"/>
                  </a:ext>
                </a:extLst>
              </p:cNvPr>
              <p:cNvSpPr/>
              <p:nvPr/>
            </p:nvSpPr>
            <p:spPr>
              <a:xfrm>
                <a:off x="4519441" y="839689"/>
                <a:ext cx="359508" cy="616133"/>
              </a:xfrm>
              <a:custGeom>
                <a:avLst/>
                <a:gdLst>
                  <a:gd name="connsiteX0" fmla="*/ 0 w 666169"/>
                  <a:gd name="connsiteY0" fmla="*/ 0 h 1308398"/>
                  <a:gd name="connsiteX1" fmla="*/ 666169 w 666169"/>
                  <a:gd name="connsiteY1" fmla="*/ 0 h 1308398"/>
                  <a:gd name="connsiteX2" fmla="*/ 666169 w 666169"/>
                  <a:gd name="connsiteY2" fmla="*/ 1308398 h 1308398"/>
                  <a:gd name="connsiteX3" fmla="*/ 0 w 666169"/>
                  <a:gd name="connsiteY3" fmla="*/ 1308398 h 1308398"/>
                  <a:gd name="connsiteX4" fmla="*/ 0 w 666169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0 w 678200"/>
                  <a:gd name="connsiteY3" fmla="*/ 1308398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0 w 678200"/>
                  <a:gd name="connsiteY3" fmla="*/ 1067766 h 1308398"/>
                  <a:gd name="connsiteX4" fmla="*/ 0 w 678200"/>
                  <a:gd name="connsiteY4" fmla="*/ 0 h 130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200" h="1308398">
                    <a:moveTo>
                      <a:pt x="0" y="0"/>
                    </a:moveTo>
                    <a:lnTo>
                      <a:pt x="678200" y="252664"/>
                    </a:lnTo>
                    <a:lnTo>
                      <a:pt x="666169" y="1308398"/>
                    </a:lnTo>
                    <a:lnTo>
                      <a:pt x="0" y="10677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C73D8D87-F068-4365-9B21-AFFFCAE383B3}"/>
                </a:ext>
              </a:extLst>
            </p:cNvPr>
            <p:cNvGrpSpPr/>
            <p:nvPr/>
          </p:nvGrpSpPr>
          <p:grpSpPr>
            <a:xfrm>
              <a:off x="5228373" y="2071976"/>
              <a:ext cx="830970" cy="890778"/>
              <a:chOff x="4519441" y="565043"/>
              <a:chExt cx="830970" cy="890778"/>
            </a:xfrm>
            <a:solidFill>
              <a:srgbClr val="FFC000"/>
            </a:solidFill>
          </p:grpSpPr>
          <p:sp>
            <p:nvSpPr>
              <p:cNvPr id="67" name="순서도: 데이터 3">
                <a:extLst>
                  <a:ext uri="{FF2B5EF4-FFF2-40B4-BE49-F238E27FC236}">
                    <a16:creationId xmlns:a16="http://schemas.microsoft.com/office/drawing/2014/main" id="{C3B5074A-2338-4AAD-961E-09582151E1F5}"/>
                  </a:ext>
                </a:extLst>
              </p:cNvPr>
              <p:cNvSpPr/>
              <p:nvPr/>
            </p:nvSpPr>
            <p:spPr>
              <a:xfrm rot="2974051">
                <a:off x="4643521" y="548079"/>
                <a:ext cx="518775" cy="552704"/>
              </a:xfrm>
              <a:custGeom>
                <a:avLst/>
                <a:gdLst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8000 w 10000"/>
                  <a:gd name="connsiteY3" fmla="*/ 10000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6533 w 10000"/>
                  <a:gd name="connsiteY3" fmla="*/ 6380 h 10000"/>
                  <a:gd name="connsiteX4" fmla="*/ 0 w 10000"/>
                  <a:gd name="connsiteY4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10000"/>
                    </a:moveTo>
                    <a:lnTo>
                      <a:pt x="3796" y="3596"/>
                    </a:lnTo>
                    <a:lnTo>
                      <a:pt x="10000" y="0"/>
                    </a:lnTo>
                    <a:lnTo>
                      <a:pt x="6533" y="638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평행 사변형 67">
                <a:extLst>
                  <a:ext uri="{FF2B5EF4-FFF2-40B4-BE49-F238E27FC236}">
                    <a16:creationId xmlns:a16="http://schemas.microsoft.com/office/drawing/2014/main" id="{66B2A7C6-8C29-4699-A3D5-391BC5CD9E53}"/>
                  </a:ext>
                </a:extLst>
              </p:cNvPr>
              <p:cNvSpPr/>
              <p:nvPr/>
            </p:nvSpPr>
            <p:spPr>
              <a:xfrm rot="20828315">
                <a:off x="4859293" y="930811"/>
                <a:ext cx="491118" cy="472333"/>
              </a:xfrm>
              <a:prstGeom prst="parallelogram">
                <a:avLst/>
              </a:prstGeom>
              <a:solidFill>
                <a:srgbClr val="96BDE3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직사각형 8">
                <a:extLst>
                  <a:ext uri="{FF2B5EF4-FFF2-40B4-BE49-F238E27FC236}">
                    <a16:creationId xmlns:a16="http://schemas.microsoft.com/office/drawing/2014/main" id="{93DBE949-776D-430F-A7C2-9A7AF4A5CBF8}"/>
                  </a:ext>
                </a:extLst>
              </p:cNvPr>
              <p:cNvSpPr/>
              <p:nvPr/>
            </p:nvSpPr>
            <p:spPr>
              <a:xfrm>
                <a:off x="4519441" y="839688"/>
                <a:ext cx="359508" cy="616133"/>
              </a:xfrm>
              <a:custGeom>
                <a:avLst/>
                <a:gdLst>
                  <a:gd name="connsiteX0" fmla="*/ 0 w 666169"/>
                  <a:gd name="connsiteY0" fmla="*/ 0 h 1308398"/>
                  <a:gd name="connsiteX1" fmla="*/ 666169 w 666169"/>
                  <a:gd name="connsiteY1" fmla="*/ 0 h 1308398"/>
                  <a:gd name="connsiteX2" fmla="*/ 666169 w 666169"/>
                  <a:gd name="connsiteY2" fmla="*/ 1308398 h 1308398"/>
                  <a:gd name="connsiteX3" fmla="*/ 0 w 666169"/>
                  <a:gd name="connsiteY3" fmla="*/ 1308398 h 1308398"/>
                  <a:gd name="connsiteX4" fmla="*/ 0 w 666169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0 w 678200"/>
                  <a:gd name="connsiteY3" fmla="*/ 1308398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0 w 678200"/>
                  <a:gd name="connsiteY3" fmla="*/ 1067766 h 1308398"/>
                  <a:gd name="connsiteX4" fmla="*/ 0 w 678200"/>
                  <a:gd name="connsiteY4" fmla="*/ 0 h 130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200" h="1308398">
                    <a:moveTo>
                      <a:pt x="0" y="0"/>
                    </a:moveTo>
                    <a:lnTo>
                      <a:pt x="678200" y="252664"/>
                    </a:lnTo>
                    <a:lnTo>
                      <a:pt x="666169" y="1308398"/>
                    </a:lnTo>
                    <a:lnTo>
                      <a:pt x="0" y="10677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0" name="그룹 69">
              <a:extLst>
                <a:ext uri="{FF2B5EF4-FFF2-40B4-BE49-F238E27FC236}">
                  <a16:creationId xmlns:a16="http://schemas.microsoft.com/office/drawing/2014/main" id="{507FAC55-2693-46FD-AD02-E4AC3E75F91A}"/>
                </a:ext>
              </a:extLst>
            </p:cNvPr>
            <p:cNvGrpSpPr/>
            <p:nvPr/>
          </p:nvGrpSpPr>
          <p:grpSpPr>
            <a:xfrm>
              <a:off x="4812888" y="2728151"/>
              <a:ext cx="830970" cy="890778"/>
              <a:chOff x="4519441" y="565043"/>
              <a:chExt cx="830970" cy="890778"/>
            </a:xfrm>
            <a:solidFill>
              <a:srgbClr val="FD625E"/>
            </a:solidFill>
          </p:grpSpPr>
          <p:sp>
            <p:nvSpPr>
              <p:cNvPr id="71" name="순서도: 데이터 3">
                <a:extLst>
                  <a:ext uri="{FF2B5EF4-FFF2-40B4-BE49-F238E27FC236}">
                    <a16:creationId xmlns:a16="http://schemas.microsoft.com/office/drawing/2014/main" id="{A4C8D055-5AD1-4F7B-9FF1-B01C27EAA2C7}"/>
                  </a:ext>
                </a:extLst>
              </p:cNvPr>
              <p:cNvSpPr/>
              <p:nvPr/>
            </p:nvSpPr>
            <p:spPr>
              <a:xfrm rot="2974051">
                <a:off x="4643521" y="548079"/>
                <a:ext cx="518775" cy="552704"/>
              </a:xfrm>
              <a:custGeom>
                <a:avLst/>
                <a:gdLst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8000 w 10000"/>
                  <a:gd name="connsiteY3" fmla="*/ 10000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6533 w 10000"/>
                  <a:gd name="connsiteY3" fmla="*/ 6380 h 10000"/>
                  <a:gd name="connsiteX4" fmla="*/ 0 w 10000"/>
                  <a:gd name="connsiteY4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10000"/>
                    </a:moveTo>
                    <a:lnTo>
                      <a:pt x="3796" y="3596"/>
                    </a:lnTo>
                    <a:lnTo>
                      <a:pt x="10000" y="0"/>
                    </a:lnTo>
                    <a:lnTo>
                      <a:pt x="6533" y="638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평행 사변형 71">
                <a:extLst>
                  <a:ext uri="{FF2B5EF4-FFF2-40B4-BE49-F238E27FC236}">
                    <a16:creationId xmlns:a16="http://schemas.microsoft.com/office/drawing/2014/main" id="{096EA9D0-59EC-4182-904A-8432848C07DB}"/>
                  </a:ext>
                </a:extLst>
              </p:cNvPr>
              <p:cNvSpPr/>
              <p:nvPr/>
            </p:nvSpPr>
            <p:spPr>
              <a:xfrm rot="20828315">
                <a:off x="4859293" y="930811"/>
                <a:ext cx="491118" cy="472333"/>
              </a:xfrm>
              <a:prstGeom prst="parallelogram">
                <a:avLst/>
              </a:prstGeom>
              <a:solidFill>
                <a:srgbClr val="96BDE3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직사각형 8">
                <a:extLst>
                  <a:ext uri="{FF2B5EF4-FFF2-40B4-BE49-F238E27FC236}">
                    <a16:creationId xmlns:a16="http://schemas.microsoft.com/office/drawing/2014/main" id="{59E604DA-A591-493E-B25E-70D9B6D54C27}"/>
                  </a:ext>
                </a:extLst>
              </p:cNvPr>
              <p:cNvSpPr/>
              <p:nvPr/>
            </p:nvSpPr>
            <p:spPr>
              <a:xfrm>
                <a:off x="4519441" y="839688"/>
                <a:ext cx="359508" cy="616133"/>
              </a:xfrm>
              <a:custGeom>
                <a:avLst/>
                <a:gdLst>
                  <a:gd name="connsiteX0" fmla="*/ 0 w 666169"/>
                  <a:gd name="connsiteY0" fmla="*/ 0 h 1308398"/>
                  <a:gd name="connsiteX1" fmla="*/ 666169 w 666169"/>
                  <a:gd name="connsiteY1" fmla="*/ 0 h 1308398"/>
                  <a:gd name="connsiteX2" fmla="*/ 666169 w 666169"/>
                  <a:gd name="connsiteY2" fmla="*/ 1308398 h 1308398"/>
                  <a:gd name="connsiteX3" fmla="*/ 0 w 666169"/>
                  <a:gd name="connsiteY3" fmla="*/ 1308398 h 1308398"/>
                  <a:gd name="connsiteX4" fmla="*/ 0 w 666169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0 w 678200"/>
                  <a:gd name="connsiteY3" fmla="*/ 1308398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0 w 678200"/>
                  <a:gd name="connsiteY3" fmla="*/ 1067766 h 1308398"/>
                  <a:gd name="connsiteX4" fmla="*/ 0 w 678200"/>
                  <a:gd name="connsiteY4" fmla="*/ 0 h 130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200" h="1308398">
                    <a:moveTo>
                      <a:pt x="0" y="0"/>
                    </a:moveTo>
                    <a:lnTo>
                      <a:pt x="678200" y="252664"/>
                    </a:lnTo>
                    <a:lnTo>
                      <a:pt x="666169" y="1308398"/>
                    </a:lnTo>
                    <a:lnTo>
                      <a:pt x="0" y="10677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4" name="그룹 73">
              <a:extLst>
                <a:ext uri="{FF2B5EF4-FFF2-40B4-BE49-F238E27FC236}">
                  <a16:creationId xmlns:a16="http://schemas.microsoft.com/office/drawing/2014/main" id="{1BA02E98-AC9A-49A1-BD7B-625240A77C66}"/>
                </a:ext>
              </a:extLst>
            </p:cNvPr>
            <p:cNvGrpSpPr/>
            <p:nvPr/>
          </p:nvGrpSpPr>
          <p:grpSpPr>
            <a:xfrm>
              <a:off x="6045066" y="2112018"/>
              <a:ext cx="830970" cy="890778"/>
              <a:chOff x="4519441" y="565043"/>
              <a:chExt cx="830970" cy="890778"/>
            </a:xfrm>
            <a:solidFill>
              <a:srgbClr val="FFC000"/>
            </a:solidFill>
          </p:grpSpPr>
          <p:sp>
            <p:nvSpPr>
              <p:cNvPr id="75" name="순서도: 데이터 3">
                <a:extLst>
                  <a:ext uri="{FF2B5EF4-FFF2-40B4-BE49-F238E27FC236}">
                    <a16:creationId xmlns:a16="http://schemas.microsoft.com/office/drawing/2014/main" id="{232E862D-D1AA-45FB-9CC0-AF1436C4DF08}"/>
                  </a:ext>
                </a:extLst>
              </p:cNvPr>
              <p:cNvSpPr/>
              <p:nvPr/>
            </p:nvSpPr>
            <p:spPr>
              <a:xfrm rot="2974051">
                <a:off x="4643521" y="548079"/>
                <a:ext cx="518775" cy="552704"/>
              </a:xfrm>
              <a:custGeom>
                <a:avLst/>
                <a:gdLst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8000 w 10000"/>
                  <a:gd name="connsiteY3" fmla="*/ 10000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6533 w 10000"/>
                  <a:gd name="connsiteY3" fmla="*/ 6380 h 10000"/>
                  <a:gd name="connsiteX4" fmla="*/ 0 w 10000"/>
                  <a:gd name="connsiteY4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10000"/>
                    </a:moveTo>
                    <a:lnTo>
                      <a:pt x="3796" y="3596"/>
                    </a:lnTo>
                    <a:lnTo>
                      <a:pt x="10000" y="0"/>
                    </a:lnTo>
                    <a:lnTo>
                      <a:pt x="6533" y="638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평행 사변형 75">
                <a:extLst>
                  <a:ext uri="{FF2B5EF4-FFF2-40B4-BE49-F238E27FC236}">
                    <a16:creationId xmlns:a16="http://schemas.microsoft.com/office/drawing/2014/main" id="{E9588409-0849-46B9-90B0-8B37E1DFFB5B}"/>
                  </a:ext>
                </a:extLst>
              </p:cNvPr>
              <p:cNvSpPr/>
              <p:nvPr/>
            </p:nvSpPr>
            <p:spPr>
              <a:xfrm rot="20828315">
                <a:off x="4859293" y="930811"/>
                <a:ext cx="491118" cy="472333"/>
              </a:xfrm>
              <a:prstGeom prst="parallelogram">
                <a:avLst/>
              </a:prstGeom>
              <a:solidFill>
                <a:srgbClr val="96BDE3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직사각형 8">
                <a:extLst>
                  <a:ext uri="{FF2B5EF4-FFF2-40B4-BE49-F238E27FC236}">
                    <a16:creationId xmlns:a16="http://schemas.microsoft.com/office/drawing/2014/main" id="{56C56068-D269-44D9-A0C0-15220E7965C8}"/>
                  </a:ext>
                </a:extLst>
              </p:cNvPr>
              <p:cNvSpPr/>
              <p:nvPr/>
            </p:nvSpPr>
            <p:spPr>
              <a:xfrm>
                <a:off x="4519441" y="839688"/>
                <a:ext cx="359508" cy="616133"/>
              </a:xfrm>
              <a:custGeom>
                <a:avLst/>
                <a:gdLst>
                  <a:gd name="connsiteX0" fmla="*/ 0 w 666169"/>
                  <a:gd name="connsiteY0" fmla="*/ 0 h 1308398"/>
                  <a:gd name="connsiteX1" fmla="*/ 666169 w 666169"/>
                  <a:gd name="connsiteY1" fmla="*/ 0 h 1308398"/>
                  <a:gd name="connsiteX2" fmla="*/ 666169 w 666169"/>
                  <a:gd name="connsiteY2" fmla="*/ 1308398 h 1308398"/>
                  <a:gd name="connsiteX3" fmla="*/ 0 w 666169"/>
                  <a:gd name="connsiteY3" fmla="*/ 1308398 h 1308398"/>
                  <a:gd name="connsiteX4" fmla="*/ 0 w 666169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0 w 678200"/>
                  <a:gd name="connsiteY3" fmla="*/ 1308398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0 w 678200"/>
                  <a:gd name="connsiteY3" fmla="*/ 1067766 h 1308398"/>
                  <a:gd name="connsiteX4" fmla="*/ 0 w 678200"/>
                  <a:gd name="connsiteY4" fmla="*/ 0 h 130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200" h="1308398">
                    <a:moveTo>
                      <a:pt x="0" y="0"/>
                    </a:moveTo>
                    <a:lnTo>
                      <a:pt x="678200" y="252664"/>
                    </a:lnTo>
                    <a:lnTo>
                      <a:pt x="666169" y="1308398"/>
                    </a:lnTo>
                    <a:lnTo>
                      <a:pt x="0" y="10677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F03767F1-971B-4ADD-B2C2-14C9F08561FE}"/>
                </a:ext>
              </a:extLst>
            </p:cNvPr>
            <p:cNvGrpSpPr/>
            <p:nvPr/>
          </p:nvGrpSpPr>
          <p:grpSpPr>
            <a:xfrm>
              <a:off x="5611840" y="2756254"/>
              <a:ext cx="830970" cy="890778"/>
              <a:chOff x="4519441" y="565043"/>
              <a:chExt cx="830970" cy="890778"/>
            </a:xfrm>
            <a:solidFill>
              <a:srgbClr val="FD625E"/>
            </a:solidFill>
          </p:grpSpPr>
          <p:sp>
            <p:nvSpPr>
              <p:cNvPr id="79" name="순서도: 데이터 3">
                <a:extLst>
                  <a:ext uri="{FF2B5EF4-FFF2-40B4-BE49-F238E27FC236}">
                    <a16:creationId xmlns:a16="http://schemas.microsoft.com/office/drawing/2014/main" id="{FBFE1DC1-F20E-44C3-9A8C-D2A3EC2B1FE7}"/>
                  </a:ext>
                </a:extLst>
              </p:cNvPr>
              <p:cNvSpPr/>
              <p:nvPr/>
            </p:nvSpPr>
            <p:spPr>
              <a:xfrm rot="2974051">
                <a:off x="4643521" y="548079"/>
                <a:ext cx="518775" cy="552704"/>
              </a:xfrm>
              <a:custGeom>
                <a:avLst/>
                <a:gdLst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8000 w 10000"/>
                  <a:gd name="connsiteY3" fmla="*/ 10000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6533 w 10000"/>
                  <a:gd name="connsiteY3" fmla="*/ 6380 h 10000"/>
                  <a:gd name="connsiteX4" fmla="*/ 0 w 10000"/>
                  <a:gd name="connsiteY4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10000"/>
                    </a:moveTo>
                    <a:lnTo>
                      <a:pt x="3796" y="3596"/>
                    </a:lnTo>
                    <a:lnTo>
                      <a:pt x="10000" y="0"/>
                    </a:lnTo>
                    <a:lnTo>
                      <a:pt x="6533" y="638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평행 사변형 79">
                <a:extLst>
                  <a:ext uri="{FF2B5EF4-FFF2-40B4-BE49-F238E27FC236}">
                    <a16:creationId xmlns:a16="http://schemas.microsoft.com/office/drawing/2014/main" id="{BCD5D797-C7B0-4952-82D0-72515A0F3CE1}"/>
                  </a:ext>
                </a:extLst>
              </p:cNvPr>
              <p:cNvSpPr/>
              <p:nvPr/>
            </p:nvSpPr>
            <p:spPr>
              <a:xfrm rot="20828315">
                <a:off x="4859293" y="930811"/>
                <a:ext cx="491118" cy="472333"/>
              </a:xfrm>
              <a:prstGeom prst="parallelogram">
                <a:avLst/>
              </a:prstGeom>
              <a:solidFill>
                <a:srgbClr val="96BDE3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직사각형 8">
                <a:extLst>
                  <a:ext uri="{FF2B5EF4-FFF2-40B4-BE49-F238E27FC236}">
                    <a16:creationId xmlns:a16="http://schemas.microsoft.com/office/drawing/2014/main" id="{0B786F19-47C2-46F8-A4B6-0E692EC92697}"/>
                  </a:ext>
                </a:extLst>
              </p:cNvPr>
              <p:cNvSpPr/>
              <p:nvPr/>
            </p:nvSpPr>
            <p:spPr>
              <a:xfrm>
                <a:off x="4519441" y="839688"/>
                <a:ext cx="359508" cy="616133"/>
              </a:xfrm>
              <a:custGeom>
                <a:avLst/>
                <a:gdLst>
                  <a:gd name="connsiteX0" fmla="*/ 0 w 666169"/>
                  <a:gd name="connsiteY0" fmla="*/ 0 h 1308398"/>
                  <a:gd name="connsiteX1" fmla="*/ 666169 w 666169"/>
                  <a:gd name="connsiteY1" fmla="*/ 0 h 1308398"/>
                  <a:gd name="connsiteX2" fmla="*/ 666169 w 666169"/>
                  <a:gd name="connsiteY2" fmla="*/ 1308398 h 1308398"/>
                  <a:gd name="connsiteX3" fmla="*/ 0 w 666169"/>
                  <a:gd name="connsiteY3" fmla="*/ 1308398 h 1308398"/>
                  <a:gd name="connsiteX4" fmla="*/ 0 w 666169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0 w 678200"/>
                  <a:gd name="connsiteY3" fmla="*/ 1308398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0 w 678200"/>
                  <a:gd name="connsiteY3" fmla="*/ 1067766 h 1308398"/>
                  <a:gd name="connsiteX4" fmla="*/ 0 w 678200"/>
                  <a:gd name="connsiteY4" fmla="*/ 0 h 130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200" h="1308398">
                    <a:moveTo>
                      <a:pt x="0" y="0"/>
                    </a:moveTo>
                    <a:lnTo>
                      <a:pt x="678200" y="252664"/>
                    </a:lnTo>
                    <a:lnTo>
                      <a:pt x="666169" y="1308398"/>
                    </a:lnTo>
                    <a:lnTo>
                      <a:pt x="0" y="10677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2" name="그룹 81">
              <a:extLst>
                <a:ext uri="{FF2B5EF4-FFF2-40B4-BE49-F238E27FC236}">
                  <a16:creationId xmlns:a16="http://schemas.microsoft.com/office/drawing/2014/main" id="{1FEFA07F-611A-41D9-B52A-2632FEE58747}"/>
                </a:ext>
              </a:extLst>
            </p:cNvPr>
            <p:cNvGrpSpPr/>
            <p:nvPr/>
          </p:nvGrpSpPr>
          <p:grpSpPr>
            <a:xfrm>
              <a:off x="6428533" y="2790461"/>
              <a:ext cx="830970" cy="890778"/>
              <a:chOff x="4519441" y="565043"/>
              <a:chExt cx="830970" cy="890778"/>
            </a:xfrm>
            <a:solidFill>
              <a:srgbClr val="FD625E"/>
            </a:solidFill>
          </p:grpSpPr>
          <p:sp>
            <p:nvSpPr>
              <p:cNvPr id="83" name="순서도: 데이터 3">
                <a:extLst>
                  <a:ext uri="{FF2B5EF4-FFF2-40B4-BE49-F238E27FC236}">
                    <a16:creationId xmlns:a16="http://schemas.microsoft.com/office/drawing/2014/main" id="{E50D7645-E1C9-4B5B-8BB8-EFB7D9E4B3DE}"/>
                  </a:ext>
                </a:extLst>
              </p:cNvPr>
              <p:cNvSpPr/>
              <p:nvPr/>
            </p:nvSpPr>
            <p:spPr>
              <a:xfrm rot="2974051">
                <a:off x="4643521" y="548079"/>
                <a:ext cx="518775" cy="552703"/>
              </a:xfrm>
              <a:custGeom>
                <a:avLst/>
                <a:gdLst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8000 w 10000"/>
                  <a:gd name="connsiteY3" fmla="*/ 10000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6533 w 10000"/>
                  <a:gd name="connsiteY3" fmla="*/ 6380 h 10000"/>
                  <a:gd name="connsiteX4" fmla="*/ 0 w 10000"/>
                  <a:gd name="connsiteY4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10000"/>
                    </a:moveTo>
                    <a:lnTo>
                      <a:pt x="3796" y="3596"/>
                    </a:lnTo>
                    <a:lnTo>
                      <a:pt x="10000" y="0"/>
                    </a:lnTo>
                    <a:lnTo>
                      <a:pt x="6533" y="638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4" name="평행 사변형 83">
                <a:extLst>
                  <a:ext uri="{FF2B5EF4-FFF2-40B4-BE49-F238E27FC236}">
                    <a16:creationId xmlns:a16="http://schemas.microsoft.com/office/drawing/2014/main" id="{876E2B90-8CDF-4B90-BB2D-D65E8A850890}"/>
                  </a:ext>
                </a:extLst>
              </p:cNvPr>
              <p:cNvSpPr/>
              <p:nvPr/>
            </p:nvSpPr>
            <p:spPr>
              <a:xfrm rot="20828315">
                <a:off x="4859293" y="930811"/>
                <a:ext cx="491118" cy="472333"/>
              </a:xfrm>
              <a:prstGeom prst="parallelogram">
                <a:avLst/>
              </a:prstGeom>
              <a:solidFill>
                <a:srgbClr val="96BDE3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5" name="직사각형 8">
                <a:extLst>
                  <a:ext uri="{FF2B5EF4-FFF2-40B4-BE49-F238E27FC236}">
                    <a16:creationId xmlns:a16="http://schemas.microsoft.com/office/drawing/2014/main" id="{5867E276-06CD-4964-B8C6-1054C41D36EB}"/>
                  </a:ext>
                </a:extLst>
              </p:cNvPr>
              <p:cNvSpPr/>
              <p:nvPr/>
            </p:nvSpPr>
            <p:spPr>
              <a:xfrm>
                <a:off x="4519441" y="839688"/>
                <a:ext cx="359508" cy="616133"/>
              </a:xfrm>
              <a:custGeom>
                <a:avLst/>
                <a:gdLst>
                  <a:gd name="connsiteX0" fmla="*/ 0 w 666169"/>
                  <a:gd name="connsiteY0" fmla="*/ 0 h 1308398"/>
                  <a:gd name="connsiteX1" fmla="*/ 666169 w 666169"/>
                  <a:gd name="connsiteY1" fmla="*/ 0 h 1308398"/>
                  <a:gd name="connsiteX2" fmla="*/ 666169 w 666169"/>
                  <a:gd name="connsiteY2" fmla="*/ 1308398 h 1308398"/>
                  <a:gd name="connsiteX3" fmla="*/ 0 w 666169"/>
                  <a:gd name="connsiteY3" fmla="*/ 1308398 h 1308398"/>
                  <a:gd name="connsiteX4" fmla="*/ 0 w 666169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0 w 678200"/>
                  <a:gd name="connsiteY3" fmla="*/ 1308398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0 w 678200"/>
                  <a:gd name="connsiteY3" fmla="*/ 1067766 h 1308398"/>
                  <a:gd name="connsiteX4" fmla="*/ 0 w 678200"/>
                  <a:gd name="connsiteY4" fmla="*/ 0 h 130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200" h="1308398">
                    <a:moveTo>
                      <a:pt x="0" y="0"/>
                    </a:moveTo>
                    <a:lnTo>
                      <a:pt x="678200" y="252664"/>
                    </a:lnTo>
                    <a:lnTo>
                      <a:pt x="666169" y="1308398"/>
                    </a:lnTo>
                    <a:lnTo>
                      <a:pt x="0" y="10677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F6FEC7AB-0049-4BE9-98CE-432A290D9802}"/>
                </a:ext>
              </a:extLst>
            </p:cNvPr>
            <p:cNvGrpSpPr/>
            <p:nvPr/>
          </p:nvGrpSpPr>
          <p:grpSpPr>
            <a:xfrm>
              <a:off x="4397403" y="3383553"/>
              <a:ext cx="830970" cy="890778"/>
              <a:chOff x="4519441" y="565043"/>
              <a:chExt cx="830970" cy="890778"/>
            </a:xfrm>
            <a:solidFill>
              <a:srgbClr val="59B3A4"/>
            </a:solidFill>
          </p:grpSpPr>
          <p:sp>
            <p:nvSpPr>
              <p:cNvPr id="87" name="순서도: 데이터 3">
                <a:extLst>
                  <a:ext uri="{FF2B5EF4-FFF2-40B4-BE49-F238E27FC236}">
                    <a16:creationId xmlns:a16="http://schemas.microsoft.com/office/drawing/2014/main" id="{BEDB17CD-4B92-4373-A57B-B13F7603FE77}"/>
                  </a:ext>
                </a:extLst>
              </p:cNvPr>
              <p:cNvSpPr/>
              <p:nvPr/>
            </p:nvSpPr>
            <p:spPr>
              <a:xfrm rot="2974051">
                <a:off x="4643521" y="548079"/>
                <a:ext cx="518775" cy="552704"/>
              </a:xfrm>
              <a:custGeom>
                <a:avLst/>
                <a:gdLst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8000 w 10000"/>
                  <a:gd name="connsiteY3" fmla="*/ 10000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6533 w 10000"/>
                  <a:gd name="connsiteY3" fmla="*/ 6380 h 10000"/>
                  <a:gd name="connsiteX4" fmla="*/ 0 w 10000"/>
                  <a:gd name="connsiteY4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10000"/>
                    </a:moveTo>
                    <a:lnTo>
                      <a:pt x="3796" y="3596"/>
                    </a:lnTo>
                    <a:lnTo>
                      <a:pt x="10000" y="0"/>
                    </a:lnTo>
                    <a:lnTo>
                      <a:pt x="6533" y="638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8" name="평행 사변형 87">
                <a:extLst>
                  <a:ext uri="{FF2B5EF4-FFF2-40B4-BE49-F238E27FC236}">
                    <a16:creationId xmlns:a16="http://schemas.microsoft.com/office/drawing/2014/main" id="{53285BBD-0C05-43B6-8559-5D7B90EF8FCC}"/>
                  </a:ext>
                </a:extLst>
              </p:cNvPr>
              <p:cNvSpPr/>
              <p:nvPr/>
            </p:nvSpPr>
            <p:spPr>
              <a:xfrm rot="20828315">
                <a:off x="4859293" y="930811"/>
                <a:ext cx="491118" cy="472333"/>
              </a:xfrm>
              <a:prstGeom prst="parallelogram">
                <a:avLst/>
              </a:pr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직사각형 8">
                <a:extLst>
                  <a:ext uri="{FF2B5EF4-FFF2-40B4-BE49-F238E27FC236}">
                    <a16:creationId xmlns:a16="http://schemas.microsoft.com/office/drawing/2014/main" id="{7040C1A4-0210-49C3-BE82-EE5ACAD79681}"/>
                  </a:ext>
                </a:extLst>
              </p:cNvPr>
              <p:cNvSpPr/>
              <p:nvPr/>
            </p:nvSpPr>
            <p:spPr>
              <a:xfrm>
                <a:off x="4519441" y="839688"/>
                <a:ext cx="359508" cy="616133"/>
              </a:xfrm>
              <a:custGeom>
                <a:avLst/>
                <a:gdLst>
                  <a:gd name="connsiteX0" fmla="*/ 0 w 666169"/>
                  <a:gd name="connsiteY0" fmla="*/ 0 h 1308398"/>
                  <a:gd name="connsiteX1" fmla="*/ 666169 w 666169"/>
                  <a:gd name="connsiteY1" fmla="*/ 0 h 1308398"/>
                  <a:gd name="connsiteX2" fmla="*/ 666169 w 666169"/>
                  <a:gd name="connsiteY2" fmla="*/ 1308398 h 1308398"/>
                  <a:gd name="connsiteX3" fmla="*/ 0 w 666169"/>
                  <a:gd name="connsiteY3" fmla="*/ 1308398 h 1308398"/>
                  <a:gd name="connsiteX4" fmla="*/ 0 w 666169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0 w 678200"/>
                  <a:gd name="connsiteY3" fmla="*/ 1308398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0 w 678200"/>
                  <a:gd name="connsiteY3" fmla="*/ 1067766 h 1308398"/>
                  <a:gd name="connsiteX4" fmla="*/ 0 w 678200"/>
                  <a:gd name="connsiteY4" fmla="*/ 0 h 130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200" h="1308398">
                    <a:moveTo>
                      <a:pt x="0" y="0"/>
                    </a:moveTo>
                    <a:lnTo>
                      <a:pt x="678200" y="252664"/>
                    </a:lnTo>
                    <a:lnTo>
                      <a:pt x="666169" y="1308398"/>
                    </a:lnTo>
                    <a:lnTo>
                      <a:pt x="0" y="10677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A9C7020C-325E-40B7-AF04-C8AC130CFB7D}"/>
                </a:ext>
              </a:extLst>
            </p:cNvPr>
            <p:cNvGrpSpPr/>
            <p:nvPr/>
          </p:nvGrpSpPr>
          <p:grpSpPr>
            <a:xfrm>
              <a:off x="5196355" y="3411656"/>
              <a:ext cx="830970" cy="890778"/>
              <a:chOff x="4519441" y="565043"/>
              <a:chExt cx="830970" cy="890778"/>
            </a:xfrm>
            <a:solidFill>
              <a:srgbClr val="59B3A4"/>
            </a:solidFill>
          </p:grpSpPr>
          <p:sp>
            <p:nvSpPr>
              <p:cNvPr id="91" name="순서도: 데이터 3">
                <a:extLst>
                  <a:ext uri="{FF2B5EF4-FFF2-40B4-BE49-F238E27FC236}">
                    <a16:creationId xmlns:a16="http://schemas.microsoft.com/office/drawing/2014/main" id="{1527C014-590E-446A-BEA2-0D3FF4F2D8C3}"/>
                  </a:ext>
                </a:extLst>
              </p:cNvPr>
              <p:cNvSpPr/>
              <p:nvPr/>
            </p:nvSpPr>
            <p:spPr>
              <a:xfrm rot="2974051">
                <a:off x="4643521" y="548079"/>
                <a:ext cx="518775" cy="552704"/>
              </a:xfrm>
              <a:custGeom>
                <a:avLst/>
                <a:gdLst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8000 w 10000"/>
                  <a:gd name="connsiteY3" fmla="*/ 10000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6533 w 10000"/>
                  <a:gd name="connsiteY3" fmla="*/ 6380 h 10000"/>
                  <a:gd name="connsiteX4" fmla="*/ 0 w 10000"/>
                  <a:gd name="connsiteY4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10000"/>
                    </a:moveTo>
                    <a:lnTo>
                      <a:pt x="3796" y="3596"/>
                    </a:lnTo>
                    <a:lnTo>
                      <a:pt x="10000" y="0"/>
                    </a:lnTo>
                    <a:lnTo>
                      <a:pt x="6533" y="638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평행 사변형 91">
                <a:extLst>
                  <a:ext uri="{FF2B5EF4-FFF2-40B4-BE49-F238E27FC236}">
                    <a16:creationId xmlns:a16="http://schemas.microsoft.com/office/drawing/2014/main" id="{34CE2AA1-E6E5-4DAE-92C7-E12008A6B280}"/>
                  </a:ext>
                </a:extLst>
              </p:cNvPr>
              <p:cNvSpPr/>
              <p:nvPr/>
            </p:nvSpPr>
            <p:spPr>
              <a:xfrm rot="20828315">
                <a:off x="4859293" y="930811"/>
                <a:ext cx="491118" cy="472333"/>
              </a:xfrm>
              <a:prstGeom prst="parallelogram">
                <a:avLst/>
              </a:pr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3" name="직사각형 8">
                <a:extLst>
                  <a:ext uri="{FF2B5EF4-FFF2-40B4-BE49-F238E27FC236}">
                    <a16:creationId xmlns:a16="http://schemas.microsoft.com/office/drawing/2014/main" id="{08FEE3CF-F3E4-43AF-9B2A-1F21FF9D406F}"/>
                  </a:ext>
                </a:extLst>
              </p:cNvPr>
              <p:cNvSpPr/>
              <p:nvPr/>
            </p:nvSpPr>
            <p:spPr>
              <a:xfrm>
                <a:off x="4519441" y="839688"/>
                <a:ext cx="359508" cy="616133"/>
              </a:xfrm>
              <a:custGeom>
                <a:avLst/>
                <a:gdLst>
                  <a:gd name="connsiteX0" fmla="*/ 0 w 666169"/>
                  <a:gd name="connsiteY0" fmla="*/ 0 h 1308398"/>
                  <a:gd name="connsiteX1" fmla="*/ 666169 w 666169"/>
                  <a:gd name="connsiteY1" fmla="*/ 0 h 1308398"/>
                  <a:gd name="connsiteX2" fmla="*/ 666169 w 666169"/>
                  <a:gd name="connsiteY2" fmla="*/ 1308398 h 1308398"/>
                  <a:gd name="connsiteX3" fmla="*/ 0 w 666169"/>
                  <a:gd name="connsiteY3" fmla="*/ 1308398 h 1308398"/>
                  <a:gd name="connsiteX4" fmla="*/ 0 w 666169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0 w 678200"/>
                  <a:gd name="connsiteY3" fmla="*/ 1308398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0 w 678200"/>
                  <a:gd name="connsiteY3" fmla="*/ 1067766 h 1308398"/>
                  <a:gd name="connsiteX4" fmla="*/ 0 w 678200"/>
                  <a:gd name="connsiteY4" fmla="*/ 0 h 130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200" h="1308398">
                    <a:moveTo>
                      <a:pt x="0" y="0"/>
                    </a:moveTo>
                    <a:lnTo>
                      <a:pt x="678200" y="252664"/>
                    </a:lnTo>
                    <a:lnTo>
                      <a:pt x="666169" y="1308398"/>
                    </a:lnTo>
                    <a:lnTo>
                      <a:pt x="0" y="10677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4" name="그룹 93">
              <a:extLst>
                <a:ext uri="{FF2B5EF4-FFF2-40B4-BE49-F238E27FC236}">
                  <a16:creationId xmlns:a16="http://schemas.microsoft.com/office/drawing/2014/main" id="{6D2CDE3E-2236-4B81-B83D-28AE4806C729}"/>
                </a:ext>
              </a:extLst>
            </p:cNvPr>
            <p:cNvGrpSpPr/>
            <p:nvPr/>
          </p:nvGrpSpPr>
          <p:grpSpPr>
            <a:xfrm>
              <a:off x="6013048" y="3445863"/>
              <a:ext cx="830970" cy="890778"/>
              <a:chOff x="4519441" y="565043"/>
              <a:chExt cx="830970" cy="890778"/>
            </a:xfrm>
            <a:solidFill>
              <a:srgbClr val="59B3A4"/>
            </a:solidFill>
          </p:grpSpPr>
          <p:sp>
            <p:nvSpPr>
              <p:cNvPr id="95" name="순서도: 데이터 3">
                <a:extLst>
                  <a:ext uri="{FF2B5EF4-FFF2-40B4-BE49-F238E27FC236}">
                    <a16:creationId xmlns:a16="http://schemas.microsoft.com/office/drawing/2014/main" id="{2273EE07-713D-413F-A007-2185E9A61E2B}"/>
                  </a:ext>
                </a:extLst>
              </p:cNvPr>
              <p:cNvSpPr/>
              <p:nvPr/>
            </p:nvSpPr>
            <p:spPr>
              <a:xfrm rot="2974051">
                <a:off x="4643521" y="548079"/>
                <a:ext cx="518775" cy="552704"/>
              </a:xfrm>
              <a:custGeom>
                <a:avLst/>
                <a:gdLst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8000 w 10000"/>
                  <a:gd name="connsiteY3" fmla="*/ 10000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6533 w 10000"/>
                  <a:gd name="connsiteY3" fmla="*/ 6380 h 10000"/>
                  <a:gd name="connsiteX4" fmla="*/ 0 w 10000"/>
                  <a:gd name="connsiteY4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10000"/>
                    </a:moveTo>
                    <a:lnTo>
                      <a:pt x="3796" y="3596"/>
                    </a:lnTo>
                    <a:lnTo>
                      <a:pt x="10000" y="0"/>
                    </a:lnTo>
                    <a:lnTo>
                      <a:pt x="6533" y="638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6" name="평행 사변형 95">
                <a:extLst>
                  <a:ext uri="{FF2B5EF4-FFF2-40B4-BE49-F238E27FC236}">
                    <a16:creationId xmlns:a16="http://schemas.microsoft.com/office/drawing/2014/main" id="{A99B92D4-1732-46B8-A5DB-F78F21E5EB0B}"/>
                  </a:ext>
                </a:extLst>
              </p:cNvPr>
              <p:cNvSpPr/>
              <p:nvPr/>
            </p:nvSpPr>
            <p:spPr>
              <a:xfrm rot="20828315">
                <a:off x="4859293" y="930811"/>
                <a:ext cx="491118" cy="472333"/>
              </a:xfrm>
              <a:prstGeom prst="parallelogram">
                <a:avLst/>
              </a:pr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7" name="직사각형 8">
                <a:extLst>
                  <a:ext uri="{FF2B5EF4-FFF2-40B4-BE49-F238E27FC236}">
                    <a16:creationId xmlns:a16="http://schemas.microsoft.com/office/drawing/2014/main" id="{8AC5CDCC-51A5-4915-9F4E-7B9D126BC3F1}"/>
                  </a:ext>
                </a:extLst>
              </p:cNvPr>
              <p:cNvSpPr/>
              <p:nvPr/>
            </p:nvSpPr>
            <p:spPr>
              <a:xfrm>
                <a:off x="4519441" y="839688"/>
                <a:ext cx="359508" cy="616133"/>
              </a:xfrm>
              <a:custGeom>
                <a:avLst/>
                <a:gdLst>
                  <a:gd name="connsiteX0" fmla="*/ 0 w 666169"/>
                  <a:gd name="connsiteY0" fmla="*/ 0 h 1308398"/>
                  <a:gd name="connsiteX1" fmla="*/ 666169 w 666169"/>
                  <a:gd name="connsiteY1" fmla="*/ 0 h 1308398"/>
                  <a:gd name="connsiteX2" fmla="*/ 666169 w 666169"/>
                  <a:gd name="connsiteY2" fmla="*/ 1308398 h 1308398"/>
                  <a:gd name="connsiteX3" fmla="*/ 0 w 666169"/>
                  <a:gd name="connsiteY3" fmla="*/ 1308398 h 1308398"/>
                  <a:gd name="connsiteX4" fmla="*/ 0 w 666169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0 w 678200"/>
                  <a:gd name="connsiteY3" fmla="*/ 1308398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0 w 678200"/>
                  <a:gd name="connsiteY3" fmla="*/ 1067766 h 1308398"/>
                  <a:gd name="connsiteX4" fmla="*/ 0 w 678200"/>
                  <a:gd name="connsiteY4" fmla="*/ 0 h 130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200" h="1308398">
                    <a:moveTo>
                      <a:pt x="0" y="0"/>
                    </a:moveTo>
                    <a:lnTo>
                      <a:pt x="678200" y="252664"/>
                    </a:lnTo>
                    <a:lnTo>
                      <a:pt x="666169" y="1308398"/>
                    </a:lnTo>
                    <a:lnTo>
                      <a:pt x="0" y="10677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8" name="그룹 97">
              <a:extLst>
                <a:ext uri="{FF2B5EF4-FFF2-40B4-BE49-F238E27FC236}">
                  <a16:creationId xmlns:a16="http://schemas.microsoft.com/office/drawing/2014/main" id="{2CF44FB5-C32C-4899-AD00-006F3469E891}"/>
                </a:ext>
              </a:extLst>
            </p:cNvPr>
            <p:cNvGrpSpPr/>
            <p:nvPr/>
          </p:nvGrpSpPr>
          <p:grpSpPr>
            <a:xfrm>
              <a:off x="6817113" y="3468904"/>
              <a:ext cx="830970" cy="890778"/>
              <a:chOff x="4519441" y="565043"/>
              <a:chExt cx="830970" cy="890778"/>
            </a:xfrm>
            <a:solidFill>
              <a:srgbClr val="59B3A4"/>
            </a:solidFill>
          </p:grpSpPr>
          <p:sp>
            <p:nvSpPr>
              <p:cNvPr id="99" name="순서도: 데이터 3">
                <a:extLst>
                  <a:ext uri="{FF2B5EF4-FFF2-40B4-BE49-F238E27FC236}">
                    <a16:creationId xmlns:a16="http://schemas.microsoft.com/office/drawing/2014/main" id="{58AF2496-4017-40A5-AA47-1F2683D2D1FA}"/>
                  </a:ext>
                </a:extLst>
              </p:cNvPr>
              <p:cNvSpPr/>
              <p:nvPr/>
            </p:nvSpPr>
            <p:spPr>
              <a:xfrm rot="2974051">
                <a:off x="4643521" y="548079"/>
                <a:ext cx="518775" cy="552704"/>
              </a:xfrm>
              <a:custGeom>
                <a:avLst/>
                <a:gdLst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8000 w 10000"/>
                  <a:gd name="connsiteY3" fmla="*/ 10000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2000 w 10000"/>
                  <a:gd name="connsiteY1" fmla="*/ 0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7155 w 10000"/>
                  <a:gd name="connsiteY3" fmla="*/ 6877 h 10000"/>
                  <a:gd name="connsiteX4" fmla="*/ 0 w 10000"/>
                  <a:gd name="connsiteY4" fmla="*/ 10000 h 10000"/>
                  <a:gd name="connsiteX0" fmla="*/ 0 w 10000"/>
                  <a:gd name="connsiteY0" fmla="*/ 10000 h 10000"/>
                  <a:gd name="connsiteX1" fmla="*/ 3796 w 10000"/>
                  <a:gd name="connsiteY1" fmla="*/ 3596 h 10000"/>
                  <a:gd name="connsiteX2" fmla="*/ 10000 w 10000"/>
                  <a:gd name="connsiteY2" fmla="*/ 0 h 10000"/>
                  <a:gd name="connsiteX3" fmla="*/ 6533 w 10000"/>
                  <a:gd name="connsiteY3" fmla="*/ 6380 h 10000"/>
                  <a:gd name="connsiteX4" fmla="*/ 0 w 10000"/>
                  <a:gd name="connsiteY4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10000">
                    <a:moveTo>
                      <a:pt x="0" y="10000"/>
                    </a:moveTo>
                    <a:lnTo>
                      <a:pt x="3796" y="3596"/>
                    </a:lnTo>
                    <a:lnTo>
                      <a:pt x="10000" y="0"/>
                    </a:lnTo>
                    <a:lnTo>
                      <a:pt x="6533" y="6380"/>
                    </a:lnTo>
                    <a:lnTo>
                      <a:pt x="0" y="1000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0" name="평행 사변형 99">
                <a:extLst>
                  <a:ext uri="{FF2B5EF4-FFF2-40B4-BE49-F238E27FC236}">
                    <a16:creationId xmlns:a16="http://schemas.microsoft.com/office/drawing/2014/main" id="{B065105F-FE75-4A93-996D-0542AC4BFF78}"/>
                  </a:ext>
                </a:extLst>
              </p:cNvPr>
              <p:cNvSpPr/>
              <p:nvPr/>
            </p:nvSpPr>
            <p:spPr>
              <a:xfrm rot="20828315">
                <a:off x="4859293" y="930811"/>
                <a:ext cx="491118" cy="472333"/>
              </a:xfrm>
              <a:prstGeom prst="parallelogram">
                <a:avLst/>
              </a:pr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직사각형 8">
                <a:extLst>
                  <a:ext uri="{FF2B5EF4-FFF2-40B4-BE49-F238E27FC236}">
                    <a16:creationId xmlns:a16="http://schemas.microsoft.com/office/drawing/2014/main" id="{B4466174-2D0A-4679-89FE-53B512513707}"/>
                  </a:ext>
                </a:extLst>
              </p:cNvPr>
              <p:cNvSpPr/>
              <p:nvPr/>
            </p:nvSpPr>
            <p:spPr>
              <a:xfrm>
                <a:off x="4519441" y="839688"/>
                <a:ext cx="359508" cy="616133"/>
              </a:xfrm>
              <a:custGeom>
                <a:avLst/>
                <a:gdLst>
                  <a:gd name="connsiteX0" fmla="*/ 0 w 666169"/>
                  <a:gd name="connsiteY0" fmla="*/ 0 h 1308398"/>
                  <a:gd name="connsiteX1" fmla="*/ 666169 w 666169"/>
                  <a:gd name="connsiteY1" fmla="*/ 0 h 1308398"/>
                  <a:gd name="connsiteX2" fmla="*/ 666169 w 666169"/>
                  <a:gd name="connsiteY2" fmla="*/ 1308398 h 1308398"/>
                  <a:gd name="connsiteX3" fmla="*/ 0 w 666169"/>
                  <a:gd name="connsiteY3" fmla="*/ 1308398 h 1308398"/>
                  <a:gd name="connsiteX4" fmla="*/ 0 w 666169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0 w 678200"/>
                  <a:gd name="connsiteY3" fmla="*/ 1308398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88758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36095 w 678200"/>
                  <a:gd name="connsiteY3" fmla="*/ 1067766 h 1308398"/>
                  <a:gd name="connsiteX4" fmla="*/ 0 w 678200"/>
                  <a:gd name="connsiteY4" fmla="*/ 0 h 1308398"/>
                  <a:gd name="connsiteX0" fmla="*/ 0 w 678200"/>
                  <a:gd name="connsiteY0" fmla="*/ 0 h 1308398"/>
                  <a:gd name="connsiteX1" fmla="*/ 678200 w 678200"/>
                  <a:gd name="connsiteY1" fmla="*/ 252664 h 1308398"/>
                  <a:gd name="connsiteX2" fmla="*/ 666169 w 678200"/>
                  <a:gd name="connsiteY2" fmla="*/ 1308398 h 1308398"/>
                  <a:gd name="connsiteX3" fmla="*/ 0 w 678200"/>
                  <a:gd name="connsiteY3" fmla="*/ 1067766 h 1308398"/>
                  <a:gd name="connsiteX4" fmla="*/ 0 w 678200"/>
                  <a:gd name="connsiteY4" fmla="*/ 0 h 130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200" h="1308398">
                    <a:moveTo>
                      <a:pt x="0" y="0"/>
                    </a:moveTo>
                    <a:lnTo>
                      <a:pt x="678200" y="252664"/>
                    </a:lnTo>
                    <a:lnTo>
                      <a:pt x="666169" y="1308398"/>
                    </a:lnTo>
                    <a:lnTo>
                      <a:pt x="0" y="10677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BDE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41664A16-9AB4-4D19-82DA-98EEA065671F}"/>
              </a:ext>
            </a:extLst>
          </p:cNvPr>
          <p:cNvSpPr txBox="1"/>
          <p:nvPr/>
        </p:nvSpPr>
        <p:spPr>
          <a:xfrm>
            <a:off x="6775936" y="8572886"/>
            <a:ext cx="22822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52 </a:t>
            </a:r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%</a:t>
            </a:r>
            <a:endParaRPr lang="ko-KR" altLang="en-US" sz="30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20" name="그룹 119">
            <a:extLst>
              <a:ext uri="{FF2B5EF4-FFF2-40B4-BE49-F238E27FC236}">
                <a16:creationId xmlns:a16="http://schemas.microsoft.com/office/drawing/2014/main" id="{D18C08CA-0F39-485D-8EFD-14D15D4D8A30}"/>
              </a:ext>
            </a:extLst>
          </p:cNvPr>
          <p:cNvGrpSpPr/>
          <p:nvPr/>
        </p:nvGrpSpPr>
        <p:grpSpPr>
          <a:xfrm>
            <a:off x="7520643" y="8056150"/>
            <a:ext cx="9111359" cy="2874204"/>
            <a:chOff x="7893539" y="7974542"/>
            <a:chExt cx="9111359" cy="2874204"/>
          </a:xfrm>
        </p:grpSpPr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E937BDF8-9FEE-49B7-A9DE-CD71092DDFEC}"/>
                </a:ext>
              </a:extLst>
            </p:cNvPr>
            <p:cNvSpPr/>
            <p:nvPr/>
          </p:nvSpPr>
          <p:spPr>
            <a:xfrm>
              <a:off x="16821551" y="7974542"/>
              <a:ext cx="183347" cy="20004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08" name="직선 연결선 107">
              <a:extLst>
                <a:ext uri="{FF2B5EF4-FFF2-40B4-BE49-F238E27FC236}">
                  <a16:creationId xmlns:a16="http://schemas.microsoft.com/office/drawing/2014/main" id="{5EC97D5E-5A8C-4E9E-A307-5FCF6E72ACBB}"/>
                </a:ext>
              </a:extLst>
            </p:cNvPr>
            <p:cNvCxnSpPr>
              <a:cxnSpLocks/>
            </p:cNvCxnSpPr>
            <p:nvPr/>
          </p:nvCxnSpPr>
          <p:spPr>
            <a:xfrm>
              <a:off x="7907600" y="9800882"/>
              <a:ext cx="0" cy="1047863"/>
            </a:xfrm>
            <a:prstGeom prst="lin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연결선 109">
              <a:extLst>
                <a:ext uri="{FF2B5EF4-FFF2-40B4-BE49-F238E27FC236}">
                  <a16:creationId xmlns:a16="http://schemas.microsoft.com/office/drawing/2014/main" id="{84C642A0-2589-45C7-A917-DA9C7FDA95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93539" y="10848745"/>
              <a:ext cx="9005624" cy="1"/>
            </a:xfrm>
            <a:prstGeom prst="line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직선 연결선 111">
              <a:extLst>
                <a:ext uri="{FF2B5EF4-FFF2-40B4-BE49-F238E27FC236}">
                  <a16:creationId xmlns:a16="http://schemas.microsoft.com/office/drawing/2014/main" id="{86842F2B-9DC9-4657-BF40-02E47C64165A}"/>
                </a:ext>
              </a:extLst>
            </p:cNvPr>
            <p:cNvCxnSpPr>
              <a:cxnSpLocks/>
              <a:endCxn id="107" idx="4"/>
            </p:cNvCxnSpPr>
            <p:nvPr/>
          </p:nvCxnSpPr>
          <p:spPr>
            <a:xfrm flipV="1">
              <a:off x="16899163" y="8174590"/>
              <a:ext cx="14062" cy="2674156"/>
            </a:xfrm>
            <a:prstGeom prst="line">
              <a:avLst/>
            </a:prstGeom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4881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-232985" y="-450664"/>
            <a:ext cx="24371300" cy="14774063"/>
          </a:xfrm>
          <a:custGeom>
            <a:avLst/>
            <a:gdLst>
              <a:gd name="connsiteX0" fmla="*/ 0 w 24371300"/>
              <a:gd name="connsiteY0" fmla="*/ 13716000 h 13716000"/>
              <a:gd name="connsiteX1" fmla="*/ 24371300 w 24371300"/>
              <a:gd name="connsiteY1" fmla="*/ 13716000 h 13716000"/>
              <a:gd name="connsiteX2" fmla="*/ 24371300 w 24371300"/>
              <a:gd name="connsiteY2" fmla="*/ 0 h 13716000"/>
              <a:gd name="connsiteX3" fmla="*/ 0 w 24371300"/>
              <a:gd name="connsiteY3" fmla="*/ 0 h 13716000"/>
              <a:gd name="connsiteX4" fmla="*/ 0 w 24371300"/>
              <a:gd name="connsiteY4" fmla="*/ 13716000 h 137160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24371300" h="13716000">
                <a:moveTo>
                  <a:pt x="0" y="13716000"/>
                </a:moveTo>
                <a:lnTo>
                  <a:pt x="24371300" y="13716000"/>
                </a:lnTo>
                <a:lnTo>
                  <a:pt x="24371300" y="0"/>
                </a:lnTo>
                <a:lnTo>
                  <a:pt x="0" y="0"/>
                </a:lnTo>
                <a:lnTo>
                  <a:pt x="0" y="137160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Freeform 3"/>
          <p:cNvSpPr/>
          <p:nvPr/>
        </p:nvSpPr>
        <p:spPr>
          <a:xfrm>
            <a:off x="16658934" y="6893782"/>
            <a:ext cx="508958" cy="588835"/>
          </a:xfrm>
          <a:custGeom>
            <a:avLst/>
            <a:gdLst>
              <a:gd name="connsiteX0" fmla="*/ 142295 w 508958"/>
              <a:gd name="connsiteY0" fmla="*/ 7016 h 588835"/>
              <a:gd name="connsiteX1" fmla="*/ 197018 w 508958"/>
              <a:gd name="connsiteY1" fmla="*/ 15652 h 588835"/>
              <a:gd name="connsiteX2" fmla="*/ 501989 w 508958"/>
              <a:gd name="connsiteY2" fmla="*/ 435006 h 588835"/>
              <a:gd name="connsiteX3" fmla="*/ 493357 w 508958"/>
              <a:gd name="connsiteY3" fmla="*/ 489743 h 588835"/>
              <a:gd name="connsiteX4" fmla="*/ 366645 w 508958"/>
              <a:gd name="connsiteY4" fmla="*/ 581818 h 588835"/>
              <a:gd name="connsiteX5" fmla="*/ 311923 w 508958"/>
              <a:gd name="connsiteY5" fmla="*/ 573182 h 588835"/>
              <a:gd name="connsiteX6" fmla="*/ 7078 w 508958"/>
              <a:gd name="connsiteY6" fmla="*/ 153828 h 588835"/>
              <a:gd name="connsiteX7" fmla="*/ 15585 w 508958"/>
              <a:gd name="connsiteY7" fmla="*/ 99091 h 588835"/>
              <a:gd name="connsiteX8" fmla="*/ 142295 w 508958"/>
              <a:gd name="connsiteY8" fmla="*/ 7016 h 588835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  <a:cxn ang="5">
                <a:pos x="connsiteX5" y="connsiteY5"/>
              </a:cxn>
              <a:cxn ang="6">
                <a:pos x="connsiteX6" y="connsiteY6"/>
              </a:cxn>
              <a:cxn ang="7">
                <a:pos x="connsiteX7" y="connsiteY7"/>
              </a:cxn>
              <a:cxn ang="8">
                <a:pos x="connsiteX8" y="connsiteY8"/>
              </a:cxn>
            </a:cxnLst>
            <a:rect l="l" t="t" r="r" b="b"/>
            <a:pathLst>
              <a:path w="508958" h="588835">
                <a:moveTo>
                  <a:pt x="142295" y="7016"/>
                </a:moveTo>
                <a:cubicBezTo>
                  <a:pt x="159816" y="-5683"/>
                  <a:pt x="184194" y="-1873"/>
                  <a:pt x="197018" y="15652"/>
                </a:cubicBezTo>
                <a:lnTo>
                  <a:pt x="501989" y="435006"/>
                </a:lnTo>
                <a:cubicBezTo>
                  <a:pt x="514686" y="452532"/>
                  <a:pt x="510751" y="477043"/>
                  <a:pt x="493357" y="489743"/>
                </a:cubicBezTo>
                <a:lnTo>
                  <a:pt x="366645" y="581818"/>
                </a:lnTo>
                <a:cubicBezTo>
                  <a:pt x="349122" y="594518"/>
                  <a:pt x="324746" y="590708"/>
                  <a:pt x="311923" y="573182"/>
                </a:cubicBezTo>
                <a:lnTo>
                  <a:pt x="7078" y="153828"/>
                </a:lnTo>
                <a:cubicBezTo>
                  <a:pt x="-5745" y="136302"/>
                  <a:pt x="-1809" y="111791"/>
                  <a:pt x="15585" y="99091"/>
                </a:cubicBezTo>
                <a:lnTo>
                  <a:pt x="142295" y="7016"/>
                </a:lnTo>
              </a:path>
            </a:pathLst>
          </a:custGeom>
          <a:solidFill>
            <a:srgbClr val="2276C4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Freeform 3"/>
          <p:cNvSpPr/>
          <p:nvPr/>
        </p:nvSpPr>
        <p:spPr>
          <a:xfrm>
            <a:off x="15985725" y="6000418"/>
            <a:ext cx="1068173" cy="1096038"/>
          </a:xfrm>
          <a:custGeom>
            <a:avLst/>
            <a:gdLst>
              <a:gd name="connsiteX0" fmla="*/ 340907 w 1068173"/>
              <a:gd name="connsiteY0" fmla="*/ 38939 h 1096038"/>
              <a:gd name="connsiteX1" fmla="*/ 1025253 w 1068173"/>
              <a:gd name="connsiteY1" fmla="*/ 361519 h 1096038"/>
              <a:gd name="connsiteX2" fmla="*/ 727265 w 1068173"/>
              <a:gd name="connsiteY2" fmla="*/ 1057098 h 1096038"/>
              <a:gd name="connsiteX3" fmla="*/ 42919 w 1068173"/>
              <a:gd name="connsiteY3" fmla="*/ 734518 h 1096038"/>
              <a:gd name="connsiteX4" fmla="*/ 340907 w 1068173"/>
              <a:gd name="connsiteY4" fmla="*/ 38939 h 1096038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068173" h="1096038">
                <a:moveTo>
                  <a:pt x="340907" y="38939"/>
                </a:moveTo>
                <a:cubicBezTo>
                  <a:pt x="612105" y="-64057"/>
                  <a:pt x="918474" y="80341"/>
                  <a:pt x="1025253" y="361519"/>
                </a:cubicBezTo>
                <a:cubicBezTo>
                  <a:pt x="1131903" y="642697"/>
                  <a:pt x="998461" y="954101"/>
                  <a:pt x="727265" y="1057098"/>
                </a:cubicBezTo>
                <a:cubicBezTo>
                  <a:pt x="456065" y="1160095"/>
                  <a:pt x="149699" y="1015696"/>
                  <a:pt x="42919" y="734518"/>
                </a:cubicBezTo>
                <a:cubicBezTo>
                  <a:pt x="-63730" y="453340"/>
                  <a:pt x="69710" y="141937"/>
                  <a:pt x="340907" y="38939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3"/>
          <p:cNvSpPr/>
          <p:nvPr/>
        </p:nvSpPr>
        <p:spPr>
          <a:xfrm>
            <a:off x="16145749" y="6160506"/>
            <a:ext cx="748124" cy="775862"/>
          </a:xfrm>
          <a:custGeom>
            <a:avLst/>
            <a:gdLst>
              <a:gd name="connsiteX0" fmla="*/ 237636 w 748124"/>
              <a:gd name="connsiteY0" fmla="*/ 28585 h 775862"/>
              <a:gd name="connsiteX1" fmla="*/ 32587 w 748124"/>
              <a:gd name="connsiteY1" fmla="*/ 517535 h 775862"/>
              <a:gd name="connsiteX2" fmla="*/ 510486 w 748124"/>
              <a:gd name="connsiteY2" fmla="*/ 747277 h 775862"/>
              <a:gd name="connsiteX3" fmla="*/ 715536 w 748124"/>
              <a:gd name="connsiteY3" fmla="*/ 258327 h 775862"/>
              <a:gd name="connsiteX4" fmla="*/ 237636 w 748124"/>
              <a:gd name="connsiteY4" fmla="*/ 28585 h 775862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748124" h="775862">
                <a:moveTo>
                  <a:pt x="237636" y="28585"/>
                </a:moveTo>
                <a:cubicBezTo>
                  <a:pt x="49093" y="100212"/>
                  <a:pt x="-42702" y="319160"/>
                  <a:pt x="32587" y="517535"/>
                </a:cubicBezTo>
                <a:cubicBezTo>
                  <a:pt x="107878" y="716036"/>
                  <a:pt x="321816" y="818905"/>
                  <a:pt x="510486" y="747277"/>
                </a:cubicBezTo>
                <a:cubicBezTo>
                  <a:pt x="699030" y="675649"/>
                  <a:pt x="790827" y="456701"/>
                  <a:pt x="715536" y="258327"/>
                </a:cubicBezTo>
                <a:cubicBezTo>
                  <a:pt x="640244" y="59826"/>
                  <a:pt x="426307" y="-43043"/>
                  <a:pt x="237636" y="28585"/>
                </a:cubicBezTo>
              </a:path>
            </a:pathLst>
          </a:custGeom>
          <a:solidFill>
            <a:srgbClr val="000000">
              <a:alpha val="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3"/>
          <p:cNvSpPr/>
          <p:nvPr/>
        </p:nvSpPr>
        <p:spPr>
          <a:xfrm>
            <a:off x="3578225" y="4080903"/>
            <a:ext cx="20012512" cy="10938701"/>
          </a:xfrm>
          <a:custGeom>
            <a:avLst/>
            <a:gdLst>
              <a:gd name="connsiteX0" fmla="*/ 0 w 16480642"/>
              <a:gd name="connsiteY0" fmla="*/ 7924800 h 7924800"/>
              <a:gd name="connsiteX1" fmla="*/ 16480642 w 16480642"/>
              <a:gd name="connsiteY1" fmla="*/ 7924800 h 7924800"/>
              <a:gd name="connsiteX2" fmla="*/ 16480642 w 16480642"/>
              <a:gd name="connsiteY2" fmla="*/ 0 h 7924800"/>
              <a:gd name="connsiteX3" fmla="*/ 0 w 16480642"/>
              <a:gd name="connsiteY3" fmla="*/ 0 h 7924800"/>
              <a:gd name="connsiteX4" fmla="*/ 0 w 16480642"/>
              <a:gd name="connsiteY4" fmla="*/ 7924800 h 7924800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16480642" h="7924800">
                <a:moveTo>
                  <a:pt x="0" y="7924800"/>
                </a:moveTo>
                <a:lnTo>
                  <a:pt x="16480642" y="7924800"/>
                </a:lnTo>
                <a:lnTo>
                  <a:pt x="16480642" y="0"/>
                </a:lnTo>
                <a:lnTo>
                  <a:pt x="0" y="0"/>
                </a:lnTo>
                <a:lnTo>
                  <a:pt x="0" y="7924800"/>
                </a:ln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Freeform 3"/>
          <p:cNvSpPr/>
          <p:nvPr/>
        </p:nvSpPr>
        <p:spPr>
          <a:xfrm>
            <a:off x="3019749" y="1612392"/>
            <a:ext cx="4899856" cy="4770119"/>
          </a:xfrm>
          <a:custGeom>
            <a:avLst/>
            <a:gdLst>
              <a:gd name="connsiteX0" fmla="*/ 0 w 4899856"/>
              <a:gd name="connsiteY0" fmla="*/ 2385059 h 4770119"/>
              <a:gd name="connsiteX1" fmla="*/ 2449928 w 4899856"/>
              <a:gd name="connsiteY1" fmla="*/ 0 h 4770119"/>
              <a:gd name="connsiteX2" fmla="*/ 4899856 w 4899856"/>
              <a:gd name="connsiteY2" fmla="*/ 2385059 h 4770119"/>
              <a:gd name="connsiteX3" fmla="*/ 2449928 w 4899856"/>
              <a:gd name="connsiteY3" fmla="*/ 4770119 h 4770119"/>
              <a:gd name="connsiteX4" fmla="*/ 0 w 4899856"/>
              <a:gd name="connsiteY4" fmla="*/ 2385059 h 4770119"/>
            </a:gdLst>
            <a:ahLst/>
            <a:cxnLst>
              <a:cxn ang="0">
                <a:pos x="connsiteX0" y="connsiteY0"/>
              </a:cxn>
              <a:cxn ang="1">
                <a:pos x="connsiteX1" y="connsiteY1"/>
              </a:cxn>
              <a:cxn ang="2">
                <a:pos x="connsiteX2" y="connsiteY2"/>
              </a:cxn>
              <a:cxn ang="3">
                <a:pos x="connsiteX3" y="connsiteY3"/>
              </a:cxn>
              <a:cxn ang="4">
                <a:pos x="connsiteX4" y="connsiteY4"/>
              </a:cxn>
            </a:cxnLst>
            <a:rect l="l" t="t" r="r" b="b"/>
            <a:pathLst>
              <a:path w="4899856" h="4770119">
                <a:moveTo>
                  <a:pt x="0" y="2385059"/>
                </a:moveTo>
                <a:cubicBezTo>
                  <a:pt x="0" y="1067815"/>
                  <a:pt x="1096856" y="0"/>
                  <a:pt x="2449928" y="0"/>
                </a:cubicBezTo>
                <a:cubicBezTo>
                  <a:pt x="3803000" y="0"/>
                  <a:pt x="4899856" y="1067815"/>
                  <a:pt x="4899856" y="2385059"/>
                </a:cubicBezTo>
                <a:cubicBezTo>
                  <a:pt x="4899856" y="3702303"/>
                  <a:pt x="3803000" y="4770119"/>
                  <a:pt x="2449928" y="4770119"/>
                </a:cubicBezTo>
                <a:cubicBezTo>
                  <a:pt x="1096856" y="4770119"/>
                  <a:pt x="0" y="3702303"/>
                  <a:pt x="0" y="2385059"/>
                </a:cubicBezTo>
              </a:path>
            </a:pathLst>
          </a:custGeom>
          <a:solidFill>
            <a:srgbClr val="FFFFFF">
              <a:alpha val="100000"/>
            </a:srgbClr>
          </a:solidFill>
          <a:ln w="12700">
            <a:solidFill>
              <a:srgbClr val="000000">
                <a:alpha val="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1BDF4C-24C2-4E9D-BCCE-C6DF85B378E6}"/>
              </a:ext>
            </a:extLst>
          </p:cNvPr>
          <p:cNvSpPr txBox="1"/>
          <p:nvPr/>
        </p:nvSpPr>
        <p:spPr>
          <a:xfrm>
            <a:off x="7919605" y="6673885"/>
            <a:ext cx="14156006" cy="318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조사 방법 </a:t>
            </a:r>
            <a:r>
              <a:rPr lang="en-US" altLang="ko-KR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: 1) </a:t>
            </a:r>
            <a:r>
              <a:rPr lang="ko-KR" altLang="en-US" sz="22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온라인서베이</a:t>
            </a:r>
            <a:r>
              <a:rPr lang="ko-KR" altLang="en-US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2)</a:t>
            </a:r>
            <a:r>
              <a:rPr lang="ko-KR" altLang="en-US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구글 </a:t>
            </a:r>
            <a:r>
              <a:rPr lang="ko-KR" altLang="en-US" sz="22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온라인서베이</a:t>
            </a:r>
            <a:r>
              <a:rPr lang="en-US" altLang="ko-KR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3) </a:t>
            </a:r>
            <a:r>
              <a:rPr lang="ko-KR" altLang="en-US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신한카드 결제 </a:t>
            </a:r>
            <a:r>
              <a:rPr lang="en-US" altLang="ko-KR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data</a:t>
            </a:r>
          </a:p>
          <a:p>
            <a:r>
              <a:rPr lang="ko-KR" altLang="en-US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조사 대상 </a:t>
            </a:r>
            <a:r>
              <a:rPr lang="en-US" altLang="ko-KR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: </a:t>
            </a:r>
            <a:r>
              <a:rPr lang="ko-KR" altLang="en-US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신한 체크카드 학생증을 소지한 대학생 남자</a:t>
            </a:r>
            <a:r>
              <a:rPr lang="en-US" altLang="ko-KR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여자 </a:t>
            </a:r>
            <a:endParaRPr lang="en-US" altLang="ko-KR" sz="2200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2000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카드데이터 </a:t>
            </a:r>
            <a:r>
              <a:rPr lang="en-US" altLang="ko-KR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: 2017.08.01~2018.07.31</a:t>
            </a:r>
          </a:p>
          <a:p>
            <a:r>
              <a:rPr lang="ko-KR" altLang="en-US" sz="22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서베이기간</a:t>
            </a:r>
            <a:r>
              <a:rPr lang="ko-KR" altLang="en-US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2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: 2018.08.13~ 2018.08.16 / 2018.08.20~2018.08.21</a:t>
            </a:r>
          </a:p>
          <a:p>
            <a:endParaRPr lang="en-US" altLang="ko-KR" sz="1500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19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서베이</a:t>
            </a:r>
            <a:r>
              <a:rPr lang="en-US" altLang="ko-KR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(1) </a:t>
            </a:r>
            <a:r>
              <a:rPr lang="ko-KR" altLang="en-US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표본 수 </a:t>
            </a:r>
            <a:r>
              <a:rPr lang="en-US" altLang="ko-KR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: n = 445</a:t>
            </a:r>
            <a:r>
              <a:rPr lang="ko-KR" altLang="en-US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 </a:t>
            </a:r>
            <a:r>
              <a:rPr lang="en-US" altLang="ko-KR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/ </a:t>
            </a:r>
            <a:r>
              <a:rPr lang="ko-KR" altLang="en-US" sz="19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서베이</a:t>
            </a:r>
            <a:r>
              <a:rPr lang="en-US" altLang="ko-KR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(2)</a:t>
            </a:r>
            <a:r>
              <a:rPr lang="ko-KR" altLang="en-US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표본 수 </a:t>
            </a:r>
            <a:r>
              <a:rPr lang="en-US" altLang="ko-KR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n=70</a:t>
            </a:r>
            <a:r>
              <a:rPr lang="ko-KR" altLang="en-US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</a:t>
            </a:r>
            <a:endParaRPr lang="en-US" altLang="ko-KR" sz="1900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19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서베이</a:t>
            </a:r>
            <a:r>
              <a:rPr lang="en-US" altLang="ko-KR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(1)</a:t>
            </a:r>
            <a:r>
              <a:rPr lang="ko-KR" altLang="en-US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남녀비율</a:t>
            </a:r>
            <a:r>
              <a:rPr lang="en-US" altLang="ko-KR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: </a:t>
            </a:r>
            <a:r>
              <a:rPr lang="ko-KR" altLang="en-US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여성 </a:t>
            </a:r>
            <a:r>
              <a:rPr lang="en-US" altLang="ko-KR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75% </a:t>
            </a:r>
            <a:r>
              <a:rPr lang="ko-KR" altLang="en-US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남성</a:t>
            </a:r>
            <a:r>
              <a:rPr lang="en-US" altLang="ko-KR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25% / </a:t>
            </a:r>
            <a:r>
              <a:rPr lang="ko-KR" altLang="en-US" sz="19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서베이</a:t>
            </a:r>
            <a:r>
              <a:rPr lang="en-US" altLang="ko-KR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(2) </a:t>
            </a:r>
            <a:r>
              <a:rPr lang="ko-KR" altLang="en-US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남성</a:t>
            </a:r>
            <a:r>
              <a:rPr lang="en-US" altLang="ko-KR" sz="19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100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%</a:t>
            </a:r>
          </a:p>
          <a:p>
            <a:r>
              <a:rPr lang="ko-KR" altLang="en-US" sz="2100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서베이항목</a:t>
            </a:r>
            <a:r>
              <a:rPr lang="ko-KR" altLang="en-US" sz="21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1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: PPT  </a:t>
            </a:r>
            <a:r>
              <a:rPr lang="ko-KR" altLang="en-US" sz="2100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페이지 참조</a:t>
            </a:r>
            <a:endParaRPr lang="en-US" altLang="ko-KR" sz="2100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22DC2FE-A9CC-478F-8C43-B7F953587159}"/>
              </a:ext>
            </a:extLst>
          </p:cNvPr>
          <p:cNvSpPr txBox="1"/>
          <p:nvPr/>
        </p:nvSpPr>
        <p:spPr>
          <a:xfrm>
            <a:off x="7207628" y="3859126"/>
            <a:ext cx="94900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20</a:t>
            </a:r>
            <a:r>
              <a:rPr lang="ko-KR" altLang="en-US" sz="6000" b="1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대는 왜</a:t>
            </a:r>
            <a:r>
              <a:rPr lang="en-US" altLang="ko-KR" sz="6000" b="1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6000" b="1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언제 </a:t>
            </a:r>
            <a:endParaRPr lang="en-US" altLang="ko-KR" sz="6000" b="1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6000" b="1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</a:t>
            </a:r>
            <a:r>
              <a:rPr lang="ko-KR" altLang="en-US" sz="6000" b="1" dirty="0" err="1">
                <a:solidFill>
                  <a:schemeClr val="bg1">
                    <a:lumMod val="50000"/>
                  </a:schemeClr>
                </a:solidFill>
                <a:highlight>
                  <a:srgbClr val="FFFF00"/>
                </a:highlight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드러그스토어</a:t>
            </a:r>
            <a:r>
              <a:rPr lang="ko-KR" altLang="en-US" sz="6000" b="1" dirty="0" err="1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</a:t>
            </a:r>
            <a:r>
              <a:rPr lang="ko-KR" altLang="en-US" sz="6000" b="1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향하는가</a:t>
            </a:r>
            <a:r>
              <a:rPr lang="en-US" altLang="ko-KR" sz="6000" b="1" dirty="0">
                <a:solidFill>
                  <a:schemeClr val="bg1">
                    <a:lumMod val="50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? </a:t>
            </a:r>
            <a:endParaRPr lang="ko-KR" altLang="en-US" sz="6000" b="1" dirty="0">
              <a:solidFill>
                <a:schemeClr val="bg1">
                  <a:lumMod val="5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5149678" y="2624325"/>
            <a:ext cx="13973345" cy="8357169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0">
            <a:extLst>
              <a:ext uri="{FF2B5EF4-FFF2-40B4-BE49-F238E27FC236}">
                <a16:creationId xmlns:a16="http://schemas.microsoft.com/office/drawing/2014/main" id="{00ADAF96-114F-40AB-B634-39DB0C04E0FE}"/>
              </a:ext>
            </a:extLst>
          </p:cNvPr>
          <p:cNvSpPr/>
          <p:nvPr/>
        </p:nvSpPr>
        <p:spPr>
          <a:xfrm>
            <a:off x="5363322" y="2822463"/>
            <a:ext cx="13546056" cy="7960891"/>
          </a:xfrm>
          <a:prstGeom prst="roundRect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접힌 도형 9">
            <a:extLst>
              <a:ext uri="{FF2B5EF4-FFF2-40B4-BE49-F238E27FC236}">
                <a16:creationId xmlns:a16="http://schemas.microsoft.com/office/drawing/2014/main" id="{66959E55-8261-42CF-B1EC-33138C74D8EC}"/>
              </a:ext>
            </a:extLst>
          </p:cNvPr>
          <p:cNvSpPr/>
          <p:nvPr/>
        </p:nvSpPr>
        <p:spPr>
          <a:xfrm>
            <a:off x="11679150" y="1445933"/>
            <a:ext cx="914400" cy="1641121"/>
          </a:xfrm>
          <a:prstGeom prst="foldedCorner">
            <a:avLst/>
          </a:prstGeom>
          <a:solidFill>
            <a:srgbClr val="75A9D9"/>
          </a:solidFill>
          <a:ln>
            <a:solidFill>
              <a:srgbClr val="75A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24371300" cy="13716000"/>
          </a:xfrm>
          <a:prstGeom prst="rect">
            <a:avLst/>
          </a:prstGeom>
          <a:noFill/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5B88398-361C-4F43-88B5-CBEFC30253F1}"/>
              </a:ext>
            </a:extLst>
          </p:cNvPr>
          <p:cNvSpPr/>
          <p:nvPr/>
        </p:nvSpPr>
        <p:spPr>
          <a:xfrm>
            <a:off x="13103225" y="3599080"/>
            <a:ext cx="6553200" cy="6858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811FFE-1DA9-4468-B5F8-F35BB1F81922}"/>
              </a:ext>
            </a:extLst>
          </p:cNvPr>
          <p:cNvSpPr txBox="1"/>
          <p:nvPr/>
        </p:nvSpPr>
        <p:spPr>
          <a:xfrm>
            <a:off x="13103225" y="354553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</a:t>
            </a:r>
            <a:r>
              <a:rPr lang="ko-KR" altLang="en-US" sz="3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36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소셜검색</a:t>
            </a:r>
            <a:r>
              <a:rPr lang="ko-KR" altLang="en-US" sz="3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순위 </a:t>
            </a:r>
            <a:r>
              <a:rPr lang="en-US" altLang="ko-KR" sz="36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Top10</a:t>
            </a:r>
            <a:endParaRPr lang="ko-KR" altLang="en-US" sz="36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308531" y="7450076"/>
            <a:ext cx="6248400" cy="3200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308531" y="7641838"/>
            <a:ext cx="8001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활동반경 안 </a:t>
            </a:r>
            <a:r>
              <a:rPr lang="ko-KR" altLang="en-US" sz="35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드러그스토어가</a:t>
            </a:r>
            <a:r>
              <a:rPr lang="ko-KR" altLang="en-US" sz="3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endParaRPr lang="en-US" altLang="ko-KR" sz="35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어디에 있는지</a:t>
            </a:r>
            <a:r>
              <a:rPr lang="en-US" altLang="ko-KR" sz="3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  <a:r>
              <a:rPr lang="ko-KR" altLang="en-US" sz="3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위치를 알고 있다</a:t>
            </a:r>
            <a:r>
              <a:rPr lang="en-US" altLang="ko-KR" sz="3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</a:p>
        </p:txBody>
      </p:sp>
      <p:grpSp>
        <p:nvGrpSpPr>
          <p:cNvPr id="7" name="그룹 6"/>
          <p:cNvGrpSpPr/>
          <p:nvPr/>
        </p:nvGrpSpPr>
        <p:grpSpPr>
          <a:xfrm>
            <a:off x="4653553" y="9102741"/>
            <a:ext cx="3352800" cy="1447800"/>
            <a:chOff x="920943" y="9856037"/>
            <a:chExt cx="2286340" cy="957893"/>
          </a:xfrm>
        </p:grpSpPr>
        <p:grpSp>
          <p:nvGrpSpPr>
            <p:cNvPr id="8" name="그룹 7"/>
            <p:cNvGrpSpPr/>
            <p:nvPr/>
          </p:nvGrpSpPr>
          <p:grpSpPr>
            <a:xfrm>
              <a:off x="920943" y="9856037"/>
              <a:ext cx="2286340" cy="957893"/>
              <a:chOff x="978107" y="2479859"/>
              <a:chExt cx="1184802" cy="496389"/>
            </a:xfrm>
          </p:grpSpPr>
          <p:sp>
            <p:nvSpPr>
              <p:cNvPr id="9" name="모서리가 둥근 직사각형 8"/>
              <p:cNvSpPr/>
              <p:nvPr/>
            </p:nvSpPr>
            <p:spPr>
              <a:xfrm>
                <a:off x="978107" y="2479859"/>
                <a:ext cx="1114098" cy="496389"/>
              </a:xfrm>
              <a:prstGeom prst="roundRect">
                <a:avLst>
                  <a:gd name="adj" fmla="val 8862"/>
                </a:avLst>
              </a:prstGeom>
              <a:solidFill>
                <a:srgbClr val="EBE8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모서리가 둥근 직사각형 9"/>
              <p:cNvSpPr/>
              <p:nvPr/>
            </p:nvSpPr>
            <p:spPr>
              <a:xfrm>
                <a:off x="2058252" y="2599705"/>
                <a:ext cx="104657" cy="256696"/>
              </a:xfrm>
              <a:prstGeom prst="roundRect">
                <a:avLst>
                  <a:gd name="adj" fmla="val 37326"/>
                </a:avLst>
              </a:prstGeom>
              <a:solidFill>
                <a:srgbClr val="EBE8D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직사각형 10"/>
              <p:cNvSpPr/>
              <p:nvPr/>
            </p:nvSpPr>
            <p:spPr>
              <a:xfrm>
                <a:off x="1052862" y="2552228"/>
                <a:ext cx="100013" cy="354718"/>
              </a:xfrm>
              <a:prstGeom prst="rect">
                <a:avLst/>
              </a:prstGeom>
              <a:solidFill>
                <a:srgbClr val="6599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599FF"/>
                  </a:solidFill>
                </a:endParaRPr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1171220" y="2552228"/>
                <a:ext cx="100013" cy="354718"/>
              </a:xfrm>
              <a:prstGeom prst="rect">
                <a:avLst/>
              </a:prstGeom>
              <a:solidFill>
                <a:srgbClr val="6599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599FF"/>
                  </a:solidFill>
                </a:endParaRPr>
              </a:p>
            </p:txBody>
          </p:sp>
          <p:sp>
            <p:nvSpPr>
              <p:cNvPr id="13" name="직사각형 12"/>
              <p:cNvSpPr/>
              <p:nvPr/>
            </p:nvSpPr>
            <p:spPr>
              <a:xfrm>
                <a:off x="1287556" y="2552228"/>
                <a:ext cx="100013" cy="354718"/>
              </a:xfrm>
              <a:prstGeom prst="rect">
                <a:avLst/>
              </a:prstGeom>
              <a:solidFill>
                <a:srgbClr val="6599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6599FF"/>
                  </a:solidFill>
                </a:endParaRPr>
              </a:p>
            </p:txBody>
          </p:sp>
        </p:grpSp>
        <p:sp>
          <p:nvSpPr>
            <p:cNvPr id="14" name="직사각형 13"/>
            <p:cNvSpPr/>
            <p:nvPr/>
          </p:nvSpPr>
          <p:spPr>
            <a:xfrm>
              <a:off x="1742590" y="9995689"/>
              <a:ext cx="192997" cy="684507"/>
            </a:xfrm>
            <a:prstGeom prst="rect">
              <a:avLst/>
            </a:prstGeom>
            <a:solidFill>
              <a:srgbClr val="659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599FF"/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967086" y="9995689"/>
              <a:ext cx="122941" cy="684507"/>
            </a:xfrm>
            <a:prstGeom prst="rect">
              <a:avLst/>
            </a:prstGeom>
            <a:solidFill>
              <a:srgbClr val="659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6599FF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232831" y="9265765"/>
            <a:ext cx="25908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solidFill>
                  <a:srgbClr val="6599FF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55%</a:t>
            </a:r>
            <a:endParaRPr lang="ko-KR" altLang="en-US" sz="5000" dirty="0">
              <a:solidFill>
                <a:srgbClr val="6599FF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  <p:sp>
        <p:nvSpPr>
          <p:cNvPr id="15" name="양쪽 대괄호 14">
            <a:extLst>
              <a:ext uri="{FF2B5EF4-FFF2-40B4-BE49-F238E27FC236}">
                <a16:creationId xmlns:a16="http://schemas.microsoft.com/office/drawing/2014/main" id="{39830387-94BF-4EA2-9D69-F4FAF27A56A3}"/>
              </a:ext>
            </a:extLst>
          </p:cNvPr>
          <p:cNvSpPr/>
          <p:nvPr/>
        </p:nvSpPr>
        <p:spPr>
          <a:xfrm>
            <a:off x="13103225" y="4648200"/>
            <a:ext cx="6175375" cy="2455063"/>
          </a:xfrm>
          <a:prstGeom prst="bracketPair">
            <a:avLst/>
          </a:prstGeom>
          <a:noFill/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66A421E-7D59-4411-A34A-649275AC6BFE}"/>
              </a:ext>
            </a:extLst>
          </p:cNvPr>
          <p:cNvSpPr/>
          <p:nvPr/>
        </p:nvSpPr>
        <p:spPr>
          <a:xfrm>
            <a:off x="4176853" y="3518648"/>
            <a:ext cx="6646778" cy="135815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1895174-2FD2-46F3-A29A-EB3E84D98C18}"/>
              </a:ext>
            </a:extLst>
          </p:cNvPr>
          <p:cNvSpPr txBox="1"/>
          <p:nvPr/>
        </p:nvSpPr>
        <p:spPr>
          <a:xfrm>
            <a:off x="4368912" y="3700104"/>
            <a:ext cx="64547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목적 없이</a:t>
            </a:r>
            <a:r>
              <a:rPr lang="en-US" altLang="ko-KR" sz="3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 </a:t>
            </a:r>
            <a:r>
              <a:rPr lang="ko-KR" altLang="en-US" sz="3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구매의사 없이</a:t>
            </a:r>
            <a:endParaRPr lang="en-US" altLang="ko-KR" sz="35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r>
              <a:rPr lang="ko-KR" altLang="en-US" sz="3500" dirty="0" err="1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드러그스토어에</a:t>
            </a:r>
            <a:r>
              <a:rPr lang="ko-KR" altLang="en-US" sz="3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방문한 경험이 있다</a:t>
            </a:r>
            <a:r>
              <a:rPr lang="en-US" altLang="ko-KR" sz="3500" dirty="0">
                <a:solidFill>
                  <a:schemeClr val="bg1">
                    <a:lumMod val="50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  <a:endParaRPr lang="ko-KR" altLang="en-US" sz="3500" dirty="0">
              <a:solidFill>
                <a:schemeClr val="bg1">
                  <a:lumMod val="50000"/>
                </a:schemeClr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3F9C6901-77EA-4FF6-8ECE-4BCA0D249C65}"/>
              </a:ext>
            </a:extLst>
          </p:cNvPr>
          <p:cNvSpPr/>
          <p:nvPr/>
        </p:nvSpPr>
        <p:spPr>
          <a:xfrm>
            <a:off x="4200692" y="761999"/>
            <a:ext cx="16899522" cy="1338471"/>
          </a:xfrm>
          <a:prstGeom prst="rect">
            <a:avLst/>
          </a:prstGeom>
          <a:solidFill>
            <a:srgbClr val="75A9D9"/>
          </a:solidFill>
          <a:ln>
            <a:solidFill>
              <a:srgbClr val="75A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EF3C031-0E7F-4BEF-8C6B-2728C14523F0}"/>
              </a:ext>
            </a:extLst>
          </p:cNvPr>
          <p:cNvSpPr/>
          <p:nvPr/>
        </p:nvSpPr>
        <p:spPr>
          <a:xfrm>
            <a:off x="2206625" y="761999"/>
            <a:ext cx="1981200" cy="1338471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783DA9-4B29-4257-A421-97F51C2E329C}"/>
              </a:ext>
            </a:extLst>
          </p:cNvPr>
          <p:cNvSpPr txBox="1"/>
          <p:nvPr/>
        </p:nvSpPr>
        <p:spPr>
          <a:xfrm>
            <a:off x="2109203" y="946308"/>
            <a:ext cx="23622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ko-KR" altLang="en-US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현상</a:t>
            </a:r>
            <a:r>
              <a:rPr lang="en-US" altLang="ko-KR" sz="51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2</a:t>
            </a:r>
            <a:endParaRPr lang="ko-KR" altLang="en-US" sz="5100" dirty="0">
              <a:solidFill>
                <a:schemeClr val="bg1"/>
              </a:solidFill>
              <a:latin typeface="a옛날목욕탕M" panose="02020600000000000000" pitchFamily="18" charset="-127"/>
              <a:ea typeface="a옛날목욕탕M" panose="02020600000000000000" pitchFamily="18" charset="-127"/>
            </a:endParaRPr>
          </a:p>
          <a:p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D57D6A-6EC5-4DF5-930F-02950CF33F6D}"/>
              </a:ext>
            </a:extLst>
          </p:cNvPr>
          <p:cNvSpPr txBox="1"/>
          <p:nvPr/>
        </p:nvSpPr>
        <p:spPr>
          <a:xfrm>
            <a:off x="4601745" y="1000347"/>
            <a:ext cx="13987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목적없이 향한 발걸음이지만</a:t>
            </a:r>
            <a:r>
              <a:rPr lang="en-US" altLang="ko-KR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</a:t>
            </a:r>
            <a:r>
              <a:rPr lang="ko-KR" altLang="en-US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</a:t>
            </a:r>
            <a:r>
              <a:rPr lang="en-US" altLang="ko-KR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‘</a:t>
            </a:r>
            <a:r>
              <a:rPr lang="ko-KR" altLang="en-US" sz="4800" dirty="0" err="1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홀림소비</a:t>
            </a:r>
            <a:r>
              <a:rPr lang="en-US" altLang="ko-KR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’</a:t>
            </a:r>
            <a:r>
              <a:rPr lang="ko-KR" altLang="en-US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로 이어졌다</a:t>
            </a:r>
            <a:r>
              <a:rPr lang="en-US" altLang="ko-KR" sz="4800" dirty="0">
                <a:solidFill>
                  <a:schemeClr val="bg1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.</a:t>
            </a:r>
            <a:endParaRPr lang="ko-KR" altLang="en-US" sz="4800" dirty="0"/>
          </a:p>
        </p:txBody>
      </p:sp>
      <p:sp>
        <p:nvSpPr>
          <p:cNvPr id="2" name="직사각형 1"/>
          <p:cNvSpPr/>
          <p:nvPr/>
        </p:nvSpPr>
        <p:spPr>
          <a:xfrm>
            <a:off x="3319828" y="3023842"/>
            <a:ext cx="8031884" cy="85348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3" name="그룹 72"/>
          <p:cNvGrpSpPr/>
          <p:nvPr/>
        </p:nvGrpSpPr>
        <p:grpSpPr>
          <a:xfrm>
            <a:off x="4309656" y="3708852"/>
            <a:ext cx="6329150" cy="2109641"/>
            <a:chOff x="4120347" y="3561382"/>
            <a:chExt cx="6329150" cy="2109641"/>
          </a:xfrm>
        </p:grpSpPr>
        <p:grpSp>
          <p:nvGrpSpPr>
            <p:cNvPr id="25" name="그룹 24"/>
            <p:cNvGrpSpPr/>
            <p:nvPr/>
          </p:nvGrpSpPr>
          <p:grpSpPr>
            <a:xfrm>
              <a:off x="4288231" y="3561382"/>
              <a:ext cx="6161266" cy="2109640"/>
              <a:chOff x="50764" y="726731"/>
              <a:chExt cx="5511800" cy="1412920"/>
            </a:xfrm>
          </p:grpSpPr>
          <p:sp>
            <p:nvSpPr>
              <p:cNvPr id="26" name="직사각형 25"/>
              <p:cNvSpPr/>
              <p:nvPr/>
            </p:nvSpPr>
            <p:spPr>
              <a:xfrm>
                <a:off x="50764" y="726731"/>
                <a:ext cx="4876800" cy="14129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4152864" y="729951"/>
                <a:ext cx="1409700" cy="14097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4647719" y="3917754"/>
              <a:ext cx="4811173" cy="704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평균 체류시간 </a:t>
              </a:r>
              <a:endParaRPr lang="en-US" altLang="ko-KR" sz="4000" dirty="0">
                <a:solidFill>
                  <a:srgbClr val="558ED5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8448598" y="4206979"/>
              <a:ext cx="910137" cy="5357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>
                      <a:lumMod val="50000"/>
                    </a:schemeClr>
                  </a:solidFill>
                </a:rPr>
                <a:t>60%</a:t>
              </a:r>
              <a:r>
                <a:rPr lang="en-US" altLang="ko-KR" sz="3000" b="1" dirty="0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endParaRPr lang="ko-KR" altLang="en-US" sz="30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760794" y="4616231"/>
              <a:ext cx="3155938" cy="9226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8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“10</a:t>
              </a:r>
              <a:r>
                <a:rPr lang="ko-KR" altLang="en-US" sz="3800" dirty="0" err="1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분</a:t>
              </a:r>
              <a:r>
                <a:rPr lang="ko-KR" altLang="en-US" sz="2500" dirty="0" err="1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이상이다</a:t>
              </a:r>
              <a:r>
                <a:rPr lang="en-US" altLang="ko-KR" sz="25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.</a:t>
              </a:r>
              <a:r>
                <a:rPr lang="en-US" altLang="ko-KR" sz="38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”</a:t>
              </a:r>
            </a:p>
            <a:p>
              <a:endParaRPr lang="ko-KR" altLang="en-US" dirty="0"/>
            </a:p>
          </p:txBody>
        </p:sp>
        <p:sp>
          <p:nvSpPr>
            <p:cNvPr id="16" name="원형 15"/>
            <p:cNvSpPr/>
            <p:nvPr/>
          </p:nvSpPr>
          <p:spPr>
            <a:xfrm>
              <a:off x="8554902" y="3850295"/>
              <a:ext cx="1684878" cy="1531811"/>
            </a:xfrm>
            <a:prstGeom prst="pie">
              <a:avLst>
                <a:gd name="adj1" fmla="val 16147899"/>
                <a:gd name="adj2" fmla="val 7381677"/>
              </a:avLst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4120347" y="3561382"/>
              <a:ext cx="240444" cy="2109641"/>
            </a:xfrm>
            <a:prstGeom prst="rect">
              <a:avLst/>
            </a:prstGeom>
            <a:solidFill>
              <a:srgbClr val="558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4" name="그룹 73"/>
          <p:cNvGrpSpPr/>
          <p:nvPr/>
        </p:nvGrpSpPr>
        <p:grpSpPr>
          <a:xfrm>
            <a:off x="4341252" y="8828620"/>
            <a:ext cx="6649775" cy="2206468"/>
            <a:chOff x="4076861" y="6115021"/>
            <a:chExt cx="6649775" cy="2206468"/>
          </a:xfrm>
        </p:grpSpPr>
        <p:sp>
          <p:nvSpPr>
            <p:cNvPr id="29" name="자유형 28"/>
            <p:cNvSpPr/>
            <p:nvPr/>
          </p:nvSpPr>
          <p:spPr>
            <a:xfrm>
              <a:off x="4312756" y="6118745"/>
              <a:ext cx="6057004" cy="2097760"/>
            </a:xfrm>
            <a:custGeom>
              <a:avLst/>
              <a:gdLst>
                <a:gd name="connsiteX0" fmla="*/ 0 w 5511800"/>
                <a:gd name="connsiteY0" fmla="*/ 0 h 1409700"/>
                <a:gd name="connsiteX1" fmla="*/ 4806950 w 5511800"/>
                <a:gd name="connsiteY1" fmla="*/ 0 h 1409700"/>
                <a:gd name="connsiteX2" fmla="*/ 4876800 w 5511800"/>
                <a:gd name="connsiteY2" fmla="*/ 0 h 1409700"/>
                <a:gd name="connsiteX3" fmla="*/ 4876800 w 5511800"/>
                <a:gd name="connsiteY3" fmla="*/ 7042 h 1409700"/>
                <a:gd name="connsiteX4" fmla="*/ 4949002 w 5511800"/>
                <a:gd name="connsiteY4" fmla="*/ 14320 h 1409700"/>
                <a:gd name="connsiteX5" fmla="*/ 5511800 w 5511800"/>
                <a:gd name="connsiteY5" fmla="*/ 704850 h 1409700"/>
                <a:gd name="connsiteX6" fmla="*/ 4949002 w 5511800"/>
                <a:gd name="connsiteY6" fmla="*/ 1395380 h 1409700"/>
                <a:gd name="connsiteX7" fmla="*/ 4876800 w 5511800"/>
                <a:gd name="connsiteY7" fmla="*/ 1402659 h 1409700"/>
                <a:gd name="connsiteX8" fmla="*/ 4876800 w 5511800"/>
                <a:gd name="connsiteY8" fmla="*/ 1409700 h 1409700"/>
                <a:gd name="connsiteX9" fmla="*/ 4806950 w 5511800"/>
                <a:gd name="connsiteY9" fmla="*/ 1409700 h 1409700"/>
                <a:gd name="connsiteX10" fmla="*/ 0 w 5511800"/>
                <a:gd name="connsiteY10" fmla="*/ 1409700 h 140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11800" h="1409700">
                  <a:moveTo>
                    <a:pt x="0" y="0"/>
                  </a:moveTo>
                  <a:lnTo>
                    <a:pt x="4806950" y="0"/>
                  </a:lnTo>
                  <a:lnTo>
                    <a:pt x="4876800" y="0"/>
                  </a:lnTo>
                  <a:lnTo>
                    <a:pt x="4876800" y="7042"/>
                  </a:lnTo>
                  <a:lnTo>
                    <a:pt x="4949002" y="14320"/>
                  </a:lnTo>
                  <a:cubicBezTo>
                    <a:pt x="5270190" y="80045"/>
                    <a:pt x="5511800" y="364232"/>
                    <a:pt x="5511800" y="704850"/>
                  </a:cubicBezTo>
                  <a:cubicBezTo>
                    <a:pt x="5511800" y="1045468"/>
                    <a:pt x="5270190" y="1329656"/>
                    <a:pt x="4949002" y="1395380"/>
                  </a:cubicBezTo>
                  <a:lnTo>
                    <a:pt x="4876800" y="1402659"/>
                  </a:lnTo>
                  <a:lnTo>
                    <a:pt x="4876800" y="1409700"/>
                  </a:lnTo>
                  <a:lnTo>
                    <a:pt x="4806950" y="1409700"/>
                  </a:lnTo>
                  <a:lnTo>
                    <a:pt x="0" y="14097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625494" y="6313901"/>
              <a:ext cx="6101142" cy="684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상위구매품목 </a:t>
              </a:r>
              <a:endParaRPr lang="en-US" altLang="ko-KR" sz="4000" dirty="0">
                <a:solidFill>
                  <a:srgbClr val="558ED5"/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766673" y="7028827"/>
              <a:ext cx="5100361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1</a:t>
              </a:r>
              <a:r>
                <a:rPr lang="ko-KR" altLang="en-US" sz="3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위</a:t>
              </a:r>
              <a:r>
                <a:rPr lang="en-US" altLang="ko-KR" sz="3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</a:t>
              </a:r>
              <a:r>
                <a:rPr lang="ko-KR" altLang="en-US" sz="3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메이크업</a:t>
              </a:r>
              <a:r>
                <a:rPr lang="ko-KR" altLang="en-US" sz="26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</a:t>
              </a:r>
              <a:r>
                <a:rPr lang="en-US" altLang="ko-KR" sz="2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(</a:t>
              </a:r>
              <a:r>
                <a:rPr lang="ko-KR" altLang="en-US" sz="2000" dirty="0" err="1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립</a:t>
              </a:r>
              <a:r>
                <a:rPr lang="en-US" altLang="ko-KR" sz="2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,</a:t>
              </a:r>
              <a:r>
                <a:rPr lang="ko-KR" altLang="en-US" sz="2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아이</a:t>
              </a:r>
              <a:r>
                <a:rPr lang="en-US" altLang="ko-KR" sz="2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,</a:t>
              </a:r>
              <a:r>
                <a:rPr lang="ko-KR" altLang="en-US" sz="2000" dirty="0" err="1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네일제품</a:t>
              </a:r>
              <a:r>
                <a:rPr lang="en-US" altLang="ko-KR" sz="2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)   </a:t>
              </a:r>
              <a:r>
                <a:rPr lang="en-US" altLang="ko-KR" sz="2300" b="1" dirty="0">
                  <a:solidFill>
                    <a:schemeClr val="bg1">
                      <a:lumMod val="50000"/>
                    </a:schemeClr>
                  </a:solidFill>
                  <a:ea typeface="a옛날목욕탕M" panose="02020600000000000000" pitchFamily="18" charset="-127"/>
                </a:rPr>
                <a:t>46%</a:t>
              </a:r>
            </a:p>
            <a:p>
              <a:r>
                <a:rPr lang="en-US" altLang="ko-KR" sz="3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2</a:t>
              </a:r>
              <a:r>
                <a:rPr lang="ko-KR" altLang="en-US" sz="3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위 </a:t>
              </a:r>
              <a:r>
                <a:rPr lang="ko-KR" altLang="en-US" sz="3000" dirty="0" err="1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스킨케어</a:t>
              </a:r>
              <a:r>
                <a:rPr lang="ko-KR" altLang="en-US" sz="26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</a:t>
              </a:r>
              <a:r>
                <a:rPr lang="en-US" altLang="ko-KR" sz="2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(</a:t>
              </a:r>
              <a:r>
                <a:rPr lang="ko-KR" altLang="en-US" sz="2000" dirty="0" err="1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선케어</a:t>
              </a:r>
              <a:r>
                <a:rPr lang="en-US" altLang="ko-KR" sz="2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,</a:t>
              </a:r>
              <a:r>
                <a:rPr lang="ko-KR" altLang="en-US" sz="2000" dirty="0" err="1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클렌징제품</a:t>
              </a:r>
              <a:r>
                <a:rPr lang="en-US" altLang="ko-KR" sz="2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)  </a:t>
              </a:r>
              <a:r>
                <a:rPr lang="en-US" altLang="ko-KR" sz="2300" b="1" dirty="0">
                  <a:solidFill>
                    <a:schemeClr val="bg1">
                      <a:lumMod val="50000"/>
                    </a:schemeClr>
                  </a:solidFill>
                  <a:ea typeface="a옛날목욕탕M" panose="02020600000000000000" pitchFamily="18" charset="-127"/>
                </a:rPr>
                <a:t>30%</a:t>
              </a:r>
              <a:r>
                <a:rPr lang="en-US" altLang="ko-KR" sz="2300" dirty="0"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</a:t>
              </a:r>
              <a:endParaRPr lang="ko-KR" altLang="en-US" sz="2300" b="1" dirty="0">
                <a:ea typeface="a옛날목욕탕M" panose="02020600000000000000" pitchFamily="18" charset="-127"/>
              </a:endParaRPr>
            </a:p>
            <a:p>
              <a:endParaRPr lang="ko-KR" altLang="en-US" dirty="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076861" y="6115021"/>
              <a:ext cx="256653" cy="2101484"/>
            </a:xfrm>
            <a:prstGeom prst="rect">
              <a:avLst/>
            </a:prstGeom>
            <a:solidFill>
              <a:srgbClr val="558E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1" name="그룹 70"/>
          <p:cNvGrpSpPr/>
          <p:nvPr/>
        </p:nvGrpSpPr>
        <p:grpSpPr>
          <a:xfrm>
            <a:off x="4323030" y="6236448"/>
            <a:ext cx="6396494" cy="2109641"/>
            <a:chOff x="4107355" y="8937586"/>
            <a:chExt cx="6396494" cy="2109641"/>
          </a:xfrm>
        </p:grpSpPr>
        <p:grpSp>
          <p:nvGrpSpPr>
            <p:cNvPr id="70" name="그룹 69"/>
            <p:cNvGrpSpPr/>
            <p:nvPr/>
          </p:nvGrpSpPr>
          <p:grpSpPr>
            <a:xfrm>
              <a:off x="4107355" y="8937586"/>
              <a:ext cx="6396494" cy="2109641"/>
              <a:chOff x="4107355" y="8937586"/>
              <a:chExt cx="6396494" cy="2109641"/>
            </a:xfrm>
          </p:grpSpPr>
          <p:sp>
            <p:nvSpPr>
              <p:cNvPr id="57" name="직사각형 56"/>
              <p:cNvSpPr/>
              <p:nvPr/>
            </p:nvSpPr>
            <p:spPr>
              <a:xfrm>
                <a:off x="4107355" y="8937586"/>
                <a:ext cx="240444" cy="2109641"/>
              </a:xfrm>
              <a:prstGeom prst="rect">
                <a:avLst/>
              </a:prstGeom>
              <a:solidFill>
                <a:srgbClr val="558E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8" name="자유형 57"/>
              <p:cNvSpPr/>
              <p:nvPr/>
            </p:nvSpPr>
            <p:spPr>
              <a:xfrm>
                <a:off x="4349388" y="8956076"/>
                <a:ext cx="6057005" cy="2091151"/>
              </a:xfrm>
              <a:custGeom>
                <a:avLst/>
                <a:gdLst>
                  <a:gd name="connsiteX0" fmla="*/ 0 w 5511800"/>
                  <a:gd name="connsiteY0" fmla="*/ 0 h 1409700"/>
                  <a:gd name="connsiteX1" fmla="*/ 4806950 w 5511800"/>
                  <a:gd name="connsiteY1" fmla="*/ 0 h 1409700"/>
                  <a:gd name="connsiteX2" fmla="*/ 4876800 w 5511800"/>
                  <a:gd name="connsiteY2" fmla="*/ 0 h 1409700"/>
                  <a:gd name="connsiteX3" fmla="*/ 4876800 w 5511800"/>
                  <a:gd name="connsiteY3" fmla="*/ 7042 h 1409700"/>
                  <a:gd name="connsiteX4" fmla="*/ 4949002 w 5511800"/>
                  <a:gd name="connsiteY4" fmla="*/ 14320 h 1409700"/>
                  <a:gd name="connsiteX5" fmla="*/ 5511800 w 5511800"/>
                  <a:gd name="connsiteY5" fmla="*/ 704850 h 1409700"/>
                  <a:gd name="connsiteX6" fmla="*/ 4949002 w 5511800"/>
                  <a:gd name="connsiteY6" fmla="*/ 1395380 h 1409700"/>
                  <a:gd name="connsiteX7" fmla="*/ 4876800 w 5511800"/>
                  <a:gd name="connsiteY7" fmla="*/ 1402659 h 1409700"/>
                  <a:gd name="connsiteX8" fmla="*/ 4876800 w 5511800"/>
                  <a:gd name="connsiteY8" fmla="*/ 1409700 h 1409700"/>
                  <a:gd name="connsiteX9" fmla="*/ 4806950 w 5511800"/>
                  <a:gd name="connsiteY9" fmla="*/ 1409700 h 1409700"/>
                  <a:gd name="connsiteX10" fmla="*/ 0 w 5511800"/>
                  <a:gd name="connsiteY10" fmla="*/ 1409700 h 1409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511800" h="1409700">
                    <a:moveTo>
                      <a:pt x="0" y="0"/>
                    </a:moveTo>
                    <a:lnTo>
                      <a:pt x="4806950" y="0"/>
                    </a:lnTo>
                    <a:lnTo>
                      <a:pt x="4876800" y="0"/>
                    </a:lnTo>
                    <a:lnTo>
                      <a:pt x="4876800" y="7042"/>
                    </a:lnTo>
                    <a:lnTo>
                      <a:pt x="4949002" y="14320"/>
                    </a:lnTo>
                    <a:cubicBezTo>
                      <a:pt x="5270190" y="80045"/>
                      <a:pt x="5511800" y="364232"/>
                      <a:pt x="5511800" y="704850"/>
                    </a:cubicBezTo>
                    <a:cubicBezTo>
                      <a:pt x="5511800" y="1045468"/>
                      <a:pt x="5270190" y="1329656"/>
                      <a:pt x="4949002" y="1395380"/>
                    </a:cubicBezTo>
                    <a:lnTo>
                      <a:pt x="4876800" y="1402659"/>
                    </a:lnTo>
                    <a:lnTo>
                      <a:pt x="4876800" y="1409700"/>
                    </a:lnTo>
                    <a:lnTo>
                      <a:pt x="4806950" y="1409700"/>
                    </a:lnTo>
                    <a:lnTo>
                      <a:pt x="0" y="140970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4684352" y="9372121"/>
                <a:ext cx="5819497" cy="11541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900" dirty="0">
                    <a:solidFill>
                      <a:srgbClr val="558ED5"/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지인을 따라서 </a:t>
                </a:r>
                <a:endParaRPr lang="en-US" altLang="ko-KR" sz="39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endParaRPr>
              </a:p>
              <a:p>
                <a:r>
                  <a:rPr lang="ko-KR" altLang="en-US" sz="3000" dirty="0">
                    <a:solidFill>
                      <a:srgbClr val="558ED5"/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 방문한 경험이 있다</a:t>
                </a:r>
                <a:r>
                  <a:rPr lang="en-US" altLang="ko-KR" sz="3000" dirty="0">
                    <a:solidFill>
                      <a:srgbClr val="558ED5"/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.</a:t>
                </a:r>
                <a:endParaRPr lang="ko-KR" altLang="en-US" sz="30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endParaRPr>
              </a:p>
            </p:txBody>
          </p:sp>
          <p:sp>
            <p:nvSpPr>
              <p:cNvPr id="60" name="원형 59"/>
              <p:cNvSpPr/>
              <p:nvPr/>
            </p:nvSpPr>
            <p:spPr>
              <a:xfrm>
                <a:off x="8538612" y="9235745"/>
                <a:ext cx="1684878" cy="1531811"/>
              </a:xfrm>
              <a:prstGeom prst="pie">
                <a:avLst>
                  <a:gd name="adj1" fmla="val 16147899"/>
                  <a:gd name="adj2" fmla="val 5840213"/>
                </a:avLst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1" name="직사각형 60"/>
            <p:cNvSpPr/>
            <p:nvPr/>
          </p:nvSpPr>
          <p:spPr>
            <a:xfrm>
              <a:off x="8537023" y="9604994"/>
              <a:ext cx="898003" cy="5539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>
                      <a:lumMod val="50000"/>
                    </a:schemeClr>
                  </a:solidFill>
                </a:rPr>
                <a:t>52%</a:t>
              </a:r>
              <a:r>
                <a:rPr lang="en-US" altLang="ko-KR" sz="3000" b="1" dirty="0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  <a:endParaRPr lang="ko-KR" altLang="en-US" sz="3000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4E881E2-75B4-4BEA-B8A6-7D78E95F3485}"/>
              </a:ext>
            </a:extLst>
          </p:cNvPr>
          <p:cNvGrpSpPr/>
          <p:nvPr/>
        </p:nvGrpSpPr>
        <p:grpSpPr>
          <a:xfrm>
            <a:off x="12420531" y="4037115"/>
            <a:ext cx="9565326" cy="6328188"/>
            <a:chOff x="12938847" y="4146612"/>
            <a:chExt cx="9565326" cy="6328188"/>
          </a:xfrm>
        </p:grpSpPr>
        <p:grpSp>
          <p:nvGrpSpPr>
            <p:cNvPr id="66" name="그룹 65"/>
            <p:cNvGrpSpPr/>
            <p:nvPr/>
          </p:nvGrpSpPr>
          <p:grpSpPr>
            <a:xfrm>
              <a:off x="14582090" y="4181838"/>
              <a:ext cx="6970752" cy="2606947"/>
              <a:chOff x="13615217" y="4439038"/>
              <a:chExt cx="6970752" cy="2606947"/>
            </a:xfrm>
          </p:grpSpPr>
          <p:sp>
            <p:nvSpPr>
              <p:cNvPr id="54" name="직사각형 53"/>
              <p:cNvSpPr/>
              <p:nvPr/>
            </p:nvSpPr>
            <p:spPr>
              <a:xfrm>
                <a:off x="13615217" y="4482945"/>
                <a:ext cx="5585637" cy="231667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13887715" y="4439038"/>
                <a:ext cx="6558198" cy="11233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500" dirty="0">
                    <a:solidFill>
                      <a:srgbClr val="558ED5"/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 </a:t>
                </a:r>
                <a:r>
                  <a:rPr lang="ko-KR" altLang="en-US" sz="4200" dirty="0" err="1">
                    <a:solidFill>
                      <a:srgbClr val="558ED5"/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홀림소비</a:t>
                </a:r>
                <a:endParaRPr lang="en-US" altLang="ko-KR" sz="42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endParaRPr>
              </a:p>
              <a:p>
                <a:endParaRPr lang="ko-KR" altLang="en-US" sz="25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14027771" y="5291659"/>
                <a:ext cx="6558198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000" dirty="0">
                    <a:solidFill>
                      <a:schemeClr val="bg1">
                        <a:lumMod val="65000"/>
                      </a:schemeClr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  </a:t>
                </a:r>
                <a:r>
                  <a:rPr lang="ko-KR" altLang="en-US" sz="2800" dirty="0" err="1">
                    <a:solidFill>
                      <a:schemeClr val="bg1">
                        <a:lumMod val="65000"/>
                      </a:schemeClr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드러그스토어에</a:t>
                </a:r>
                <a:r>
                  <a:rPr lang="ko-KR" altLang="en-US" sz="2800" dirty="0">
                    <a:solidFill>
                      <a:schemeClr val="bg1">
                        <a:lumMod val="65000"/>
                      </a:schemeClr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 방문하지 않았다면</a:t>
                </a:r>
                <a:endParaRPr lang="en-US" altLang="ko-KR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endParaRPr>
              </a:p>
              <a:p>
                <a:r>
                  <a:rPr lang="ko-KR" altLang="en-US" sz="2800" dirty="0">
                    <a:solidFill>
                      <a:schemeClr val="bg1">
                        <a:lumMod val="65000"/>
                      </a:schemeClr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  사지 </a:t>
                </a:r>
                <a:r>
                  <a:rPr lang="ko-KR" altLang="en-US" sz="2800" dirty="0" err="1">
                    <a:solidFill>
                      <a:schemeClr val="bg1">
                        <a:lumMod val="65000"/>
                      </a:schemeClr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않았을텐데</a:t>
                </a:r>
                <a:r>
                  <a:rPr lang="ko-KR" altLang="en-US" sz="2800" dirty="0">
                    <a:solidFill>
                      <a:schemeClr val="bg1">
                        <a:lumMod val="65000"/>
                      </a:schemeClr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 방문을 하게 됨으로써</a:t>
                </a:r>
                <a:endParaRPr lang="en-US" altLang="ko-KR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endParaRPr>
              </a:p>
              <a:p>
                <a:r>
                  <a:rPr lang="ko-KR" altLang="en-US" sz="2800" dirty="0">
                    <a:solidFill>
                      <a:schemeClr val="bg1">
                        <a:lumMod val="65000"/>
                      </a:schemeClr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  이루어지는 계획적이지 않은 충동적소비</a:t>
                </a:r>
                <a:endParaRPr lang="en-US" altLang="ko-KR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endParaRPr>
              </a:p>
              <a:p>
                <a:endParaRPr lang="ko-KR" altLang="en-US" dirty="0"/>
              </a:p>
            </p:txBody>
          </p:sp>
        </p:grpSp>
        <p:grpSp>
          <p:nvGrpSpPr>
            <p:cNvPr id="67" name="그룹 66"/>
            <p:cNvGrpSpPr/>
            <p:nvPr/>
          </p:nvGrpSpPr>
          <p:grpSpPr>
            <a:xfrm>
              <a:off x="14728186" y="6782462"/>
              <a:ext cx="6976717" cy="2113463"/>
              <a:chOff x="13662905" y="7086600"/>
              <a:chExt cx="6976717" cy="2113463"/>
            </a:xfrm>
          </p:grpSpPr>
          <p:sp>
            <p:nvSpPr>
              <p:cNvPr id="63" name="직사각형 62"/>
              <p:cNvSpPr/>
              <p:nvPr/>
            </p:nvSpPr>
            <p:spPr>
              <a:xfrm>
                <a:off x="13662905" y="7086600"/>
                <a:ext cx="5585637" cy="211346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14081424" y="7693000"/>
                <a:ext cx="6558198" cy="11233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4200" dirty="0">
                    <a:solidFill>
                      <a:srgbClr val="558ED5"/>
                    </a:solidFill>
                    <a:latin typeface="a옛날목욕탕M" panose="02020600000000000000" pitchFamily="18" charset="-127"/>
                    <a:ea typeface="a옛날목욕탕M" panose="02020600000000000000" pitchFamily="18" charset="-127"/>
                  </a:rPr>
                  <a:t>감성소비</a:t>
                </a:r>
                <a:endParaRPr lang="en-US" altLang="ko-KR" sz="4200" dirty="0">
                  <a:solidFill>
                    <a:srgbClr val="558ED5"/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endParaRPr>
              </a:p>
              <a:p>
                <a:endParaRPr lang="ko-KR" altLang="en-US" sz="25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55" name="모서리가 둥근 직사각형 9">
              <a:extLst>
                <a:ext uri="{FF2B5EF4-FFF2-40B4-BE49-F238E27FC236}">
                  <a16:creationId xmlns:a16="http://schemas.microsoft.com/office/drawing/2014/main" id="{296AE9BA-1D4B-482A-99C8-64C5D80EA102}"/>
                </a:ext>
              </a:extLst>
            </p:cNvPr>
            <p:cNvSpPr/>
            <p:nvPr/>
          </p:nvSpPr>
          <p:spPr>
            <a:xfrm>
              <a:off x="12938847" y="4146612"/>
              <a:ext cx="1681248" cy="1663430"/>
            </a:xfrm>
            <a:prstGeom prst="roundRect">
              <a:avLst>
                <a:gd name="adj" fmla="val 7013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outerShdw blurRad="1397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6000" b="1" dirty="0">
                  <a:solidFill>
                    <a:prstClr val="white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01</a:t>
              </a:r>
            </a:p>
          </p:txBody>
        </p:sp>
        <p:sp>
          <p:nvSpPr>
            <p:cNvPr id="56" name="모서리가 둥근 직사각형 6">
              <a:extLst>
                <a:ext uri="{FF2B5EF4-FFF2-40B4-BE49-F238E27FC236}">
                  <a16:creationId xmlns:a16="http://schemas.microsoft.com/office/drawing/2014/main" id="{B1451BF7-1068-42BC-82D3-3C636538083E}"/>
                </a:ext>
              </a:extLst>
            </p:cNvPr>
            <p:cNvSpPr/>
            <p:nvPr/>
          </p:nvSpPr>
          <p:spPr>
            <a:xfrm>
              <a:off x="13003852" y="7371935"/>
              <a:ext cx="1675904" cy="1607960"/>
            </a:xfrm>
            <a:prstGeom prst="roundRect">
              <a:avLst>
                <a:gd name="adj" fmla="val 7013"/>
              </a:avLst>
            </a:prstGeom>
            <a:solidFill>
              <a:schemeClr val="accent5">
                <a:lumMod val="60000"/>
                <a:lumOff val="40000"/>
                <a:alpha val="98000"/>
              </a:schemeClr>
            </a:solidFill>
            <a:ln>
              <a:noFill/>
            </a:ln>
            <a:effectLst>
              <a:outerShdw blurRad="139700" dist="762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5400" b="1" dirty="0">
                  <a:solidFill>
                    <a:prstClr val="white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02</a:t>
              </a: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6BCAD199-4E79-4337-9BE9-AE0CD237C53C}"/>
                </a:ext>
              </a:extLst>
            </p:cNvPr>
            <p:cNvCxnSpPr>
              <a:cxnSpLocks/>
            </p:cNvCxnSpPr>
            <p:nvPr/>
          </p:nvCxnSpPr>
          <p:spPr>
            <a:xfrm>
              <a:off x="13779471" y="5921345"/>
              <a:ext cx="0" cy="14362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E40D326-2E4A-41F2-8EAC-5CA7430687A7}"/>
                </a:ext>
              </a:extLst>
            </p:cNvPr>
            <p:cNvSpPr txBox="1"/>
            <p:nvPr/>
          </p:nvSpPr>
          <p:spPr>
            <a:xfrm>
              <a:off x="15374141" y="8228031"/>
              <a:ext cx="7130032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카테고리별 다양한 상품을 갖추고 있어</a:t>
              </a:r>
              <a:r>
                <a:rPr lang="en-US" altLang="ko-KR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, </a:t>
              </a:r>
            </a:p>
            <a:p>
              <a:r>
                <a:rPr lang="ko-KR" altLang="en-US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개인의 다양한 </a:t>
              </a:r>
              <a:r>
                <a:rPr lang="en-US" altLang="ko-KR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needs</a:t>
              </a:r>
              <a:r>
                <a:rPr lang="ko-KR" altLang="en-US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를 모두 충족시켜줄 </a:t>
              </a:r>
              <a:endPara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  <a:p>
              <a:r>
                <a:rPr lang="ko-KR" altLang="en-US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뿐만</a:t>
              </a:r>
              <a:r>
                <a:rPr lang="en-US" altLang="ko-KR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</a:t>
              </a:r>
              <a:r>
                <a:rPr lang="ko-KR" altLang="en-US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아니라 매장 내에서 원스톱 쇼핑을</a:t>
              </a:r>
              <a:endPara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  <a:p>
              <a:r>
                <a:rPr lang="ko-KR" altLang="en-US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가능하게 함</a:t>
              </a:r>
              <a:r>
                <a:rPr lang="en-US" altLang="ko-KR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.</a:t>
              </a:r>
              <a:r>
                <a:rPr lang="ko-KR" altLang="en-US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 매장의 방문만으로도 </a:t>
              </a:r>
              <a:endParaRPr lang="en-US" altLang="ko-KR" sz="28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endParaRPr>
            </a:p>
            <a:p>
              <a:r>
                <a:rPr lang="ko-KR" altLang="en-US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즉흥적인 감성소비가 이루어지게 만듦</a:t>
              </a:r>
              <a:r>
                <a:rPr lang="en-US" altLang="ko-KR" sz="2800" dirty="0">
                  <a:solidFill>
                    <a:schemeClr val="bg1">
                      <a:lumMod val="65000"/>
                    </a:schemeClr>
                  </a:solidFill>
                  <a:latin typeface="a옛날목욕탕M" panose="02020600000000000000" pitchFamily="18" charset="-127"/>
                  <a:ea typeface="a옛날목욕탕M" panose="02020600000000000000" pitchFamily="18" charset="-127"/>
                </a:rPr>
                <a:t>.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ADFBFE9-2BF7-41EE-AA34-4680D34C08F6}"/>
              </a:ext>
            </a:extLst>
          </p:cNvPr>
          <p:cNvSpPr txBox="1"/>
          <p:nvPr/>
        </p:nvSpPr>
        <p:spPr>
          <a:xfrm>
            <a:off x="14079554" y="10870068"/>
            <a:ext cx="741618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*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원스톱쇼핑 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: 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종합 처리</a:t>
            </a:r>
            <a:r>
              <a:rPr lang="en-US" altLang="ko-KR" sz="17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,</a:t>
            </a:r>
            <a:r>
              <a:rPr lang="ko-KR" altLang="en-US" sz="1700" dirty="0">
                <a:solidFill>
                  <a:schemeClr val="bg1">
                    <a:lumMod val="65000"/>
                  </a:schemeClr>
                </a:solidFill>
                <a:latin typeface="a옛날목욕탕M" panose="02020600000000000000" pitchFamily="18" charset="-127"/>
                <a:ea typeface="a옛날목욕탕M" panose="02020600000000000000" pitchFamily="18" charset="-127"/>
              </a:rPr>
              <a:t> 소비자가 상품구입을 한 군데서 모두 마치는 구매행동</a:t>
            </a:r>
          </a:p>
        </p:txBody>
      </p:sp>
    </p:spTree>
    <p:extLst>
      <p:ext uri="{BB962C8B-B14F-4D97-AF65-F5344CB8AC3E}">
        <p14:creationId xmlns:p14="http://schemas.microsoft.com/office/powerpoint/2010/main" val="831216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2316</TotalTime>
  <Words>1236</Words>
  <Application>Microsoft Office PowerPoint</Application>
  <PresentationFormat>사용자 지정</PresentationFormat>
  <Paragraphs>338</Paragraphs>
  <Slides>16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8" baseType="lpstr">
      <vt:lpstr>맑은 고딕</vt:lpstr>
      <vt:lpstr>Wingdings</vt:lpstr>
      <vt:lpstr>Adobe 고딕 Std B</vt:lpstr>
      <vt:lpstr>굴림</vt:lpstr>
      <vt:lpstr>宋体</vt:lpstr>
      <vt:lpstr>Arial</vt:lpstr>
      <vt:lpstr>Times New Roman</vt:lpstr>
      <vt:lpstr>MS Reference Sans Serif</vt:lpstr>
      <vt:lpstr>a옛날목욕탕L</vt:lpstr>
      <vt:lpstr>Calibri</vt:lpstr>
      <vt:lpstr>a옛날목욕탕M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진소영</dc:creator>
  <cp:lastModifiedBy>진소영</cp:lastModifiedBy>
  <cp:revision>1078</cp:revision>
  <dcterms:created xsi:type="dcterms:W3CDTF">2006-08-16T00:00:00Z</dcterms:created>
  <dcterms:modified xsi:type="dcterms:W3CDTF">2018-08-22T14:45:25Z</dcterms:modified>
</cp:coreProperties>
</file>